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291" r:id="rId35"/>
    <p:sldId id="292" r:id="rId36"/>
    <p:sldId id="293" r:id="rId37"/>
    <p:sldId id="294" r:id="rId38"/>
    <p:sldId id="287" r:id="rId39"/>
    <p:sldId id="288" r:id="rId40"/>
  </p:sldIdLst>
  <p:sldSz cx="18288000" cy="10287000"/>
  <p:notesSz cx="6858000" cy="9144000"/>
  <p:embeddedFontLst>
    <p:embeddedFont>
      <p:font typeface="Noto Sans Bold" panose="020B0802040504020204" pitchFamily="34" charset="0"/>
      <p:bold r:id="rId41"/>
    </p:embeddedFont>
    <p:embeddedFont>
      <p:font typeface="Clear Sans Bold" panose="020B0604020202020204" charset="0"/>
      <p:bold r:id="rId42"/>
    </p:embeddedFont>
    <p:embeddedFont>
      <p:font typeface="Arimo" panose="020B0604020202020204" charset="0"/>
      <p:regular r:id="rId43"/>
    </p:embeddedFont>
    <p:embeddedFont>
      <p:font typeface="Calibri" panose="020F0502020204030204" pitchFamily="34" charset="0"/>
      <p:regular r:id="rId44"/>
      <p:bold r:id="rId45"/>
      <p:italic r:id="rId46"/>
      <p:boldItalic r:id="rId47"/>
    </p:embeddedFont>
    <p:embeddedFont>
      <p:font typeface="Montserrat Semi-Bold Bold" panose="020B0604020202020204" charset="0"/>
      <p:bold r:id="rId48"/>
    </p:embeddedFont>
    <p:embeddedFont>
      <p:font typeface="Cabin SemiBold Bold" panose="020B0604020202020204" charset="0"/>
      <p:bold r:id="rId49"/>
    </p:embeddedFont>
    <p:embeddedFont>
      <p:font typeface="Poppins Medium Bold" panose="020B0604020202020204" charset="0"/>
      <p:bold r:id="rId50"/>
    </p:embeddedFont>
    <p:embeddedFont>
      <p:font typeface="Asap Regular" panose="020B0604020202020204" charset="0"/>
      <p:regular r:id="rId51"/>
    </p:embeddedFont>
    <p:embeddedFont>
      <p:font typeface="Arimo Bold" panose="020B0604020202020204" charset="0"/>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29"/>
      </p:cViewPr>
      <p:guideLst>
        <p:guide orient="horz" pos="2160"/>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26.sv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1.png"/><Relationship Id="rId4" Type="http://schemas.openxmlformats.org/officeDocument/2006/relationships/image" Target="../media/image15.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7.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5.GIF"/></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21.svg"/><Relationship Id="rId12" Type="http://schemas.openxmlformats.org/officeDocument/2006/relationships/hyperlink" Target="https://docs.google.com/document/d/1_D6nqjioppJvkeEahT944fzmdHul9GHj/edit#heading=h.2p2csry"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hyperlink" Target="https://docs.google.com/document/d/1_D6nqjioppJvkeEahT944fzmdHul9GHj/edit#heading=h.2s8eyo1" TargetMode="External"/><Relationship Id="rId5" Type="http://schemas.openxmlformats.org/officeDocument/2006/relationships/image" Target="../media/image2.png"/><Relationship Id="rId10" Type="http://schemas.openxmlformats.org/officeDocument/2006/relationships/hyperlink" Target="https://docs.google.com/document/d/1_D6nqjioppJvkeEahT944fzmdHul9GHj/edit#heading=h.1t3h5sf" TargetMode="External"/><Relationship Id="rId4" Type="http://schemas.openxmlformats.org/officeDocument/2006/relationships/image" Target="../media/image7.svg"/><Relationship Id="rId9" Type="http://schemas.openxmlformats.org/officeDocument/2006/relationships/hyperlink" Target="https://docs.google.com/document/d/1_D6nqjioppJvkeEahT944fzmdHul9GHj/edit#heading=h.1fob9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6.sv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0.sv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26.sv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rot="8868915">
            <a:off x="-250059" y="-2918602"/>
            <a:ext cx="7422367" cy="7970327"/>
          </a:xfrm>
          <a:custGeom>
            <a:avLst/>
            <a:gdLst/>
            <a:ahLst/>
            <a:cxnLst/>
            <a:rect l="l" t="t" r="r" b="b"/>
            <a:pathLst>
              <a:path w="7422367" h="7970327">
                <a:moveTo>
                  <a:pt x="0" y="0"/>
                </a:moveTo>
                <a:lnTo>
                  <a:pt x="7422367" y="0"/>
                </a:lnTo>
                <a:lnTo>
                  <a:pt x="7422367" y="7970327"/>
                </a:lnTo>
                <a:lnTo>
                  <a:pt x="0" y="7970327"/>
                </a:lnTo>
                <a:lnTo>
                  <a:pt x="0" y="0"/>
                </a:lnTo>
                <a:close/>
              </a:path>
            </a:pathLst>
          </a:custGeom>
          <a:blipFill>
            <a:blip r:embed="rId3"/>
            <a:stretch>
              <a:fillRect/>
            </a:stretch>
          </a:blipFill>
        </p:spPr>
      </p:sp>
      <p:grpSp>
        <p:nvGrpSpPr>
          <p:cNvPr id="4" name="Group 4"/>
          <p:cNvGrpSpPr/>
          <p:nvPr/>
        </p:nvGrpSpPr>
        <p:grpSpPr>
          <a:xfrm>
            <a:off x="3229464" y="9258300"/>
            <a:ext cx="11829071" cy="536020"/>
            <a:chOff x="0" y="0"/>
            <a:chExt cx="15772095" cy="714693"/>
          </a:xfrm>
        </p:grpSpPr>
        <p:sp>
          <p:nvSpPr>
            <p:cNvPr id="5" name="AutoShape 5"/>
            <p:cNvSpPr/>
            <p:nvPr/>
          </p:nvSpPr>
          <p:spPr>
            <a:xfrm>
              <a:off x="4418406" y="0"/>
              <a:ext cx="11353689" cy="0"/>
            </a:xfrm>
            <a:prstGeom prst="line">
              <a:avLst/>
            </a:prstGeom>
            <a:ln w="25400" cap="flat">
              <a:solidFill>
                <a:srgbClr val="F4F4F4">
                  <a:alpha val="84706"/>
                </a:srgbClr>
              </a:solidFill>
              <a:prstDash val="solid"/>
              <a:headEnd type="none" w="sm" len="sm"/>
              <a:tailEnd type="none" w="sm" len="sm"/>
            </a:ln>
          </p:spPr>
        </p:sp>
        <p:sp>
          <p:nvSpPr>
            <p:cNvPr id="6" name="AutoShape 6"/>
            <p:cNvSpPr/>
            <p:nvPr/>
          </p:nvSpPr>
          <p:spPr>
            <a:xfrm>
              <a:off x="0" y="682943"/>
              <a:ext cx="4036492" cy="0"/>
            </a:xfrm>
            <a:prstGeom prst="line">
              <a:avLst/>
            </a:prstGeom>
            <a:ln w="25400" cap="rnd">
              <a:solidFill>
                <a:srgbClr val="F4F4F4">
                  <a:alpha val="84706"/>
                </a:srgbClr>
              </a:solidFill>
              <a:prstDash val="solid"/>
              <a:headEnd type="none" w="sm" len="sm"/>
              <a:tailEnd type="none" w="sm" len="sm"/>
            </a:ln>
          </p:spPr>
        </p:sp>
        <p:sp>
          <p:nvSpPr>
            <p:cNvPr id="7" name="AutoShape 7"/>
            <p:cNvSpPr/>
            <p:nvPr/>
          </p:nvSpPr>
          <p:spPr>
            <a:xfrm rot="-3599999">
              <a:off x="3828597" y="347822"/>
              <a:ext cx="803260" cy="0"/>
            </a:xfrm>
            <a:prstGeom prst="line">
              <a:avLst/>
            </a:prstGeom>
            <a:ln w="25400" cap="rnd">
              <a:solidFill>
                <a:srgbClr val="F4F4F4">
                  <a:alpha val="84706"/>
                </a:srgbClr>
              </a:solidFill>
              <a:prstDash val="solid"/>
              <a:headEnd type="none" w="sm" len="sm"/>
              <a:tailEnd type="none" w="sm" len="sm"/>
            </a:ln>
          </p:spPr>
        </p:sp>
        <p:sp>
          <p:nvSpPr>
            <p:cNvPr id="8" name="Freeform 8"/>
            <p:cNvSpPr/>
            <p:nvPr/>
          </p:nvSpPr>
          <p:spPr>
            <a:xfrm rot="-10800000">
              <a:off x="13168616" y="403543"/>
              <a:ext cx="1524000" cy="304800"/>
            </a:xfrm>
            <a:custGeom>
              <a:avLst/>
              <a:gdLst/>
              <a:ahLst/>
              <a:cxnLst/>
              <a:rect l="l" t="t" r="r" b="b"/>
              <a:pathLst>
                <a:path w="1524000" h="304800">
                  <a:moveTo>
                    <a:pt x="0" y="0"/>
                  </a:moveTo>
                  <a:lnTo>
                    <a:pt x="1524000" y="0"/>
                  </a:lnTo>
                  <a:lnTo>
                    <a:pt x="1524000" y="304800"/>
                  </a:lnTo>
                  <a:lnTo>
                    <a:pt x="0" y="304800"/>
                  </a:lnTo>
                  <a:lnTo>
                    <a:pt x="0" y="0"/>
                  </a:lnTo>
                  <a:close/>
                </a:path>
              </a:pathLst>
            </a:custGeom>
            <a:blipFill>
              <a:blip r:embed="rId4">
                <a:alphaModFix amt="85000"/>
                <a:extLst>
                  <a:ext uri="{96DAC541-7B7A-43D3-8B79-37D633B846F1}">
                    <asvg:svgBlip xmlns="" xmlns:asvg="http://schemas.microsoft.com/office/drawing/2016/SVG/main" r:embed="rId5"/>
                  </a:ext>
                </a:extLst>
              </a:blip>
              <a:stretch>
                <a:fillRect/>
              </a:stretch>
            </a:blipFill>
          </p:spPr>
        </p:sp>
      </p:grpSp>
      <p:sp>
        <p:nvSpPr>
          <p:cNvPr id="9" name="Freeform 9"/>
          <p:cNvSpPr/>
          <p:nvPr/>
        </p:nvSpPr>
        <p:spPr>
          <a:xfrm>
            <a:off x="11842259" y="3932685"/>
            <a:ext cx="8674150" cy="8229600"/>
          </a:xfrm>
          <a:custGeom>
            <a:avLst/>
            <a:gdLst/>
            <a:ahLst/>
            <a:cxnLst/>
            <a:rect l="l" t="t" r="r" b="b"/>
            <a:pathLst>
              <a:path w="8674150" h="8229600">
                <a:moveTo>
                  <a:pt x="0" y="0"/>
                </a:moveTo>
                <a:lnTo>
                  <a:pt x="8674150" y="0"/>
                </a:lnTo>
                <a:lnTo>
                  <a:pt x="8674150" y="8229600"/>
                </a:lnTo>
                <a:lnTo>
                  <a:pt x="0" y="8229600"/>
                </a:lnTo>
                <a:lnTo>
                  <a:pt x="0" y="0"/>
                </a:lnTo>
                <a:close/>
              </a:path>
            </a:pathLst>
          </a:custGeom>
          <a:blipFill>
            <a:blip r:embed="rId6"/>
            <a:stretch>
              <a:fillRect/>
            </a:stretch>
          </a:blipFill>
        </p:spPr>
      </p:sp>
      <p:sp>
        <p:nvSpPr>
          <p:cNvPr id="10" name="Freeform 10"/>
          <p:cNvSpPr/>
          <p:nvPr/>
        </p:nvSpPr>
        <p:spPr>
          <a:xfrm rot="5300037">
            <a:off x="12703633" y="-2196761"/>
            <a:ext cx="6794057" cy="6450923"/>
          </a:xfrm>
          <a:custGeom>
            <a:avLst/>
            <a:gdLst/>
            <a:ahLst/>
            <a:cxnLst/>
            <a:rect l="l" t="t" r="r" b="b"/>
            <a:pathLst>
              <a:path w="6794057" h="6450923">
                <a:moveTo>
                  <a:pt x="0" y="0"/>
                </a:moveTo>
                <a:lnTo>
                  <a:pt x="6794057" y="0"/>
                </a:lnTo>
                <a:lnTo>
                  <a:pt x="6794057" y="6450922"/>
                </a:lnTo>
                <a:lnTo>
                  <a:pt x="0" y="6450922"/>
                </a:lnTo>
                <a:lnTo>
                  <a:pt x="0" y="0"/>
                </a:lnTo>
                <a:close/>
              </a:path>
            </a:pathLst>
          </a:custGeom>
          <a:blipFill>
            <a:blip r:embed="rId7">
              <a:alphaModFix amt="70000"/>
              <a:extLst>
                <a:ext uri="{96DAC541-7B7A-43D3-8B79-37D633B846F1}">
                  <asvg:svgBlip xmlns="" xmlns:asvg="http://schemas.microsoft.com/office/drawing/2016/SVG/main" r:embed="rId8"/>
                </a:ext>
              </a:extLst>
            </a:blip>
            <a:stretch>
              <a:fillRect/>
            </a:stretch>
          </a:blipFill>
        </p:spPr>
      </p:sp>
      <p:sp>
        <p:nvSpPr>
          <p:cNvPr id="11" name="Freeform 11"/>
          <p:cNvSpPr/>
          <p:nvPr/>
        </p:nvSpPr>
        <p:spPr>
          <a:xfrm rot="-4505757">
            <a:off x="-1761840" y="1362529"/>
            <a:ext cx="4804862" cy="4558613"/>
          </a:xfrm>
          <a:custGeom>
            <a:avLst/>
            <a:gdLst/>
            <a:ahLst/>
            <a:cxnLst/>
            <a:rect l="l" t="t" r="r" b="b"/>
            <a:pathLst>
              <a:path w="4804862" h="4558613">
                <a:moveTo>
                  <a:pt x="0" y="0"/>
                </a:moveTo>
                <a:lnTo>
                  <a:pt x="4804862" y="0"/>
                </a:lnTo>
                <a:lnTo>
                  <a:pt x="4804862" y="4558613"/>
                </a:lnTo>
                <a:lnTo>
                  <a:pt x="0" y="4558613"/>
                </a:lnTo>
                <a:lnTo>
                  <a:pt x="0" y="0"/>
                </a:lnTo>
                <a:close/>
              </a:path>
            </a:pathLst>
          </a:custGeom>
          <a:blipFill>
            <a:blip r:embed="rId6"/>
            <a:stretch>
              <a:fillRect/>
            </a:stretch>
          </a:blipFill>
        </p:spPr>
      </p:sp>
      <p:sp>
        <p:nvSpPr>
          <p:cNvPr id="12" name="Freeform 12"/>
          <p:cNvSpPr/>
          <p:nvPr/>
        </p:nvSpPr>
        <p:spPr>
          <a:xfrm rot="1742544">
            <a:off x="331398" y="2001360"/>
            <a:ext cx="2642933" cy="1862387"/>
          </a:xfrm>
          <a:custGeom>
            <a:avLst/>
            <a:gdLst/>
            <a:ahLst/>
            <a:cxnLst/>
            <a:rect l="l" t="t" r="r" b="b"/>
            <a:pathLst>
              <a:path w="2642933" h="1862387">
                <a:moveTo>
                  <a:pt x="0" y="0"/>
                </a:moveTo>
                <a:lnTo>
                  <a:pt x="2642933" y="0"/>
                </a:lnTo>
                <a:lnTo>
                  <a:pt x="2642933" y="1862387"/>
                </a:lnTo>
                <a:lnTo>
                  <a:pt x="0" y="1862387"/>
                </a:lnTo>
                <a:lnTo>
                  <a:pt x="0" y="0"/>
                </a:lnTo>
                <a:close/>
              </a:path>
            </a:pathLst>
          </a:custGeom>
          <a:blipFill>
            <a:blip r:embed="rId9"/>
            <a:stretch>
              <a:fillRect/>
            </a:stretch>
          </a:blipFill>
        </p:spPr>
      </p:sp>
      <p:sp>
        <p:nvSpPr>
          <p:cNvPr id="13" name="Freeform 13"/>
          <p:cNvSpPr/>
          <p:nvPr/>
        </p:nvSpPr>
        <p:spPr>
          <a:xfrm rot="-1159004">
            <a:off x="14116716" y="7159945"/>
            <a:ext cx="6105660" cy="4302455"/>
          </a:xfrm>
          <a:custGeom>
            <a:avLst/>
            <a:gdLst/>
            <a:ahLst/>
            <a:cxnLst/>
            <a:rect l="l" t="t" r="r" b="b"/>
            <a:pathLst>
              <a:path w="6105660" h="4302455">
                <a:moveTo>
                  <a:pt x="0" y="0"/>
                </a:moveTo>
                <a:lnTo>
                  <a:pt x="6105661" y="0"/>
                </a:lnTo>
                <a:lnTo>
                  <a:pt x="6105661" y="4302456"/>
                </a:lnTo>
                <a:lnTo>
                  <a:pt x="0" y="4302456"/>
                </a:lnTo>
                <a:lnTo>
                  <a:pt x="0" y="0"/>
                </a:lnTo>
                <a:close/>
              </a:path>
            </a:pathLst>
          </a:custGeom>
          <a:blipFill>
            <a:blip r:embed="rId9"/>
            <a:stretch>
              <a:fillRect/>
            </a:stretch>
          </a:blipFill>
        </p:spPr>
      </p:sp>
      <p:grpSp>
        <p:nvGrpSpPr>
          <p:cNvPr id="14" name="Group 14"/>
          <p:cNvGrpSpPr/>
          <p:nvPr/>
        </p:nvGrpSpPr>
        <p:grpSpPr>
          <a:xfrm>
            <a:off x="0" y="540240"/>
            <a:ext cx="12538787" cy="854743"/>
            <a:chOff x="0" y="0"/>
            <a:chExt cx="16718383" cy="1139658"/>
          </a:xfrm>
        </p:grpSpPr>
        <p:sp>
          <p:nvSpPr>
            <p:cNvPr id="15" name="Freeform 15"/>
            <p:cNvSpPr/>
            <p:nvPr/>
          </p:nvSpPr>
          <p:spPr>
            <a:xfrm>
              <a:off x="0" y="0"/>
              <a:ext cx="3214420" cy="1139658"/>
            </a:xfrm>
            <a:custGeom>
              <a:avLst/>
              <a:gdLst/>
              <a:ahLst/>
              <a:cxnLst/>
              <a:rect l="l" t="t" r="r" b="b"/>
              <a:pathLst>
                <a:path w="3214420" h="1139658">
                  <a:moveTo>
                    <a:pt x="0" y="0"/>
                  </a:moveTo>
                  <a:lnTo>
                    <a:pt x="3214420" y="0"/>
                  </a:lnTo>
                  <a:lnTo>
                    <a:pt x="3214420" y="1139658"/>
                  </a:lnTo>
                  <a:lnTo>
                    <a:pt x="0" y="1139658"/>
                  </a:lnTo>
                  <a:lnTo>
                    <a:pt x="0" y="0"/>
                  </a:lnTo>
                  <a:close/>
                </a:path>
              </a:pathLst>
            </a:custGeom>
            <a:blipFill>
              <a:blip r:embed="rId10">
                <a:alphaModFix amt="85000"/>
                <a:extLst>
                  <a:ext uri="{96DAC541-7B7A-43D3-8B79-37D633B846F1}">
                    <asvg:svgBlip xmlns="" xmlns:asvg="http://schemas.microsoft.com/office/drawing/2016/SVG/main" r:embed="rId11"/>
                  </a:ext>
                </a:extLst>
              </a:blip>
              <a:stretch>
                <a:fillRect/>
              </a:stretch>
            </a:blipFill>
          </p:spPr>
        </p:sp>
        <p:sp>
          <p:nvSpPr>
            <p:cNvPr id="16" name="AutoShape 16"/>
            <p:cNvSpPr/>
            <p:nvPr/>
          </p:nvSpPr>
          <p:spPr>
            <a:xfrm rot="-10800000">
              <a:off x="15047121" y="189456"/>
              <a:ext cx="1671262" cy="0"/>
            </a:xfrm>
            <a:prstGeom prst="line">
              <a:avLst/>
            </a:prstGeom>
            <a:ln w="25400" cap="rnd">
              <a:solidFill>
                <a:srgbClr val="F4F4F4">
                  <a:alpha val="84706"/>
                </a:srgbClr>
              </a:solidFill>
              <a:prstDash val="solid"/>
              <a:headEnd type="none" w="sm" len="sm"/>
              <a:tailEnd type="none" w="sm" len="sm"/>
            </a:ln>
          </p:spPr>
        </p:sp>
        <p:sp>
          <p:nvSpPr>
            <p:cNvPr id="17" name="AutoShape 17"/>
            <p:cNvSpPr/>
            <p:nvPr/>
          </p:nvSpPr>
          <p:spPr>
            <a:xfrm rot="7885181">
              <a:off x="14572913" y="407668"/>
              <a:ext cx="581989" cy="0"/>
            </a:xfrm>
            <a:prstGeom prst="line">
              <a:avLst/>
            </a:prstGeom>
            <a:ln w="25400" cap="rnd">
              <a:solidFill>
                <a:srgbClr val="F4F4F4">
                  <a:alpha val="84706"/>
                </a:srgbClr>
              </a:solidFill>
              <a:prstDash val="solid"/>
              <a:headEnd type="none" w="sm" len="sm"/>
              <a:tailEnd type="none" w="sm" len="sm"/>
            </a:ln>
          </p:spPr>
        </p:sp>
        <p:sp>
          <p:nvSpPr>
            <p:cNvPr id="18" name="AutoShape 18"/>
            <p:cNvSpPr/>
            <p:nvPr/>
          </p:nvSpPr>
          <p:spPr>
            <a:xfrm rot="-10800000">
              <a:off x="3771270" y="625880"/>
              <a:ext cx="10912759" cy="0"/>
            </a:xfrm>
            <a:prstGeom prst="line">
              <a:avLst/>
            </a:prstGeom>
            <a:ln w="25400" cap="rnd">
              <a:solidFill>
                <a:srgbClr val="F4F4F4">
                  <a:alpha val="84706"/>
                </a:srgbClr>
              </a:solidFill>
              <a:prstDash val="solid"/>
              <a:headEnd type="none" w="sm" len="sm"/>
              <a:tailEnd type="none" w="sm" len="sm"/>
            </a:ln>
          </p:spPr>
        </p:sp>
        <p:sp>
          <p:nvSpPr>
            <p:cNvPr id="19" name="Freeform 19"/>
            <p:cNvSpPr/>
            <p:nvPr/>
          </p:nvSpPr>
          <p:spPr>
            <a:xfrm rot="-10800000">
              <a:off x="5896703" y="105930"/>
              <a:ext cx="1524000" cy="304800"/>
            </a:xfrm>
            <a:custGeom>
              <a:avLst/>
              <a:gdLst/>
              <a:ahLst/>
              <a:cxnLst/>
              <a:rect l="l" t="t" r="r" b="b"/>
              <a:pathLst>
                <a:path w="1524000" h="304800">
                  <a:moveTo>
                    <a:pt x="0" y="0"/>
                  </a:moveTo>
                  <a:lnTo>
                    <a:pt x="1524000" y="0"/>
                  </a:lnTo>
                  <a:lnTo>
                    <a:pt x="1524000" y="304800"/>
                  </a:lnTo>
                  <a:lnTo>
                    <a:pt x="0" y="304800"/>
                  </a:lnTo>
                  <a:lnTo>
                    <a:pt x="0" y="0"/>
                  </a:lnTo>
                  <a:close/>
                </a:path>
              </a:pathLst>
            </a:custGeom>
            <a:blipFill>
              <a:blip r:embed="rId4">
                <a:alphaModFix amt="85000"/>
                <a:extLst>
                  <a:ext uri="{96DAC541-7B7A-43D3-8B79-37D633B846F1}">
                    <asvg:svgBlip xmlns="" xmlns:asvg="http://schemas.microsoft.com/office/drawing/2016/SVG/main" r:embed="rId5"/>
                  </a:ext>
                </a:extLst>
              </a:blip>
              <a:stretch>
                <a:fillRect/>
              </a:stretch>
            </a:blipFill>
          </p:spPr>
        </p:sp>
        <p:sp>
          <p:nvSpPr>
            <p:cNvPr id="20" name="Freeform 20"/>
            <p:cNvSpPr/>
            <p:nvPr/>
          </p:nvSpPr>
          <p:spPr>
            <a:xfrm rot="-10800000">
              <a:off x="4271103" y="105930"/>
              <a:ext cx="1524000" cy="304800"/>
            </a:xfrm>
            <a:custGeom>
              <a:avLst/>
              <a:gdLst/>
              <a:ahLst/>
              <a:cxnLst/>
              <a:rect l="l" t="t" r="r" b="b"/>
              <a:pathLst>
                <a:path w="1524000" h="304800">
                  <a:moveTo>
                    <a:pt x="0" y="0"/>
                  </a:moveTo>
                  <a:lnTo>
                    <a:pt x="1524000" y="0"/>
                  </a:lnTo>
                  <a:lnTo>
                    <a:pt x="1524000" y="304800"/>
                  </a:lnTo>
                  <a:lnTo>
                    <a:pt x="0" y="304800"/>
                  </a:lnTo>
                  <a:lnTo>
                    <a:pt x="0" y="0"/>
                  </a:lnTo>
                  <a:close/>
                </a:path>
              </a:pathLst>
            </a:custGeom>
            <a:blipFill>
              <a:blip r:embed="rId4">
                <a:alphaModFix amt="85000"/>
                <a:extLst>
                  <a:ext uri="{96DAC541-7B7A-43D3-8B79-37D633B846F1}">
                    <asvg:svgBlip xmlns="" xmlns:asvg="http://schemas.microsoft.com/office/drawing/2016/SVG/main" r:embed="rId5"/>
                  </a:ext>
                </a:extLst>
              </a:blip>
              <a:stretch>
                <a:fillRect/>
              </a:stretch>
            </a:blipFill>
          </p:spPr>
        </p:sp>
        <p:sp>
          <p:nvSpPr>
            <p:cNvPr id="21" name="AutoShape 21"/>
            <p:cNvSpPr/>
            <p:nvPr/>
          </p:nvSpPr>
          <p:spPr>
            <a:xfrm>
              <a:off x="7688242" y="258330"/>
              <a:ext cx="6659288" cy="0"/>
            </a:xfrm>
            <a:prstGeom prst="line">
              <a:avLst/>
            </a:prstGeom>
            <a:ln w="25400" cap="flat">
              <a:solidFill>
                <a:srgbClr val="F4F4F4">
                  <a:alpha val="84706"/>
                </a:srgbClr>
              </a:solidFill>
              <a:prstDash val="lgDash"/>
              <a:headEnd type="none" w="sm" len="sm"/>
              <a:tailEnd type="none" w="sm" len="sm"/>
            </a:ln>
          </p:spPr>
        </p:sp>
      </p:grpSp>
      <p:sp>
        <p:nvSpPr>
          <p:cNvPr id="22" name="Freeform 22"/>
          <p:cNvSpPr/>
          <p:nvPr/>
        </p:nvSpPr>
        <p:spPr>
          <a:xfrm>
            <a:off x="-2634341" y="6271204"/>
            <a:ext cx="5647237" cy="5034886"/>
          </a:xfrm>
          <a:custGeom>
            <a:avLst/>
            <a:gdLst/>
            <a:ahLst/>
            <a:cxnLst/>
            <a:rect l="l" t="t" r="r" b="b"/>
            <a:pathLst>
              <a:path w="5647237" h="5034886">
                <a:moveTo>
                  <a:pt x="0" y="0"/>
                </a:moveTo>
                <a:lnTo>
                  <a:pt x="5647237" y="0"/>
                </a:lnTo>
                <a:lnTo>
                  <a:pt x="5647237" y="5034886"/>
                </a:lnTo>
                <a:lnTo>
                  <a:pt x="0" y="5034886"/>
                </a:lnTo>
                <a:lnTo>
                  <a:pt x="0" y="0"/>
                </a:lnTo>
                <a:close/>
              </a:path>
            </a:pathLst>
          </a:custGeom>
          <a:blipFill>
            <a:blip r:embed="rId12">
              <a:alphaModFix amt="60000"/>
              <a:extLst>
                <a:ext uri="{96DAC541-7B7A-43D3-8B79-37D633B846F1}">
                  <asvg:svgBlip xmlns="" xmlns:asvg="http://schemas.microsoft.com/office/drawing/2016/SVG/main" r:embed="rId13"/>
                </a:ext>
              </a:extLst>
            </a:blip>
            <a:stretch>
              <a:fillRect/>
            </a:stretch>
          </a:blipFill>
        </p:spPr>
      </p:sp>
      <p:sp>
        <p:nvSpPr>
          <p:cNvPr id="23" name="TextBox 23"/>
          <p:cNvSpPr txBox="1"/>
          <p:nvPr/>
        </p:nvSpPr>
        <p:spPr>
          <a:xfrm>
            <a:off x="7044014" y="1711621"/>
            <a:ext cx="3678793" cy="1203313"/>
          </a:xfrm>
          <a:prstGeom prst="rect">
            <a:avLst/>
          </a:prstGeom>
        </p:spPr>
        <p:txBody>
          <a:bodyPr lIns="0" tIns="0" rIns="0" bIns="0" rtlCol="0" anchor="t">
            <a:spAutoFit/>
          </a:bodyPr>
          <a:lstStyle/>
          <a:p>
            <a:pPr algn="ctr">
              <a:lnSpc>
                <a:spcPts val="9800"/>
              </a:lnSpc>
            </a:pPr>
            <a:r>
              <a:rPr lang="en-US" sz="7000">
                <a:solidFill>
                  <a:srgbClr val="FFFFFF"/>
                </a:solidFill>
                <a:latin typeface="Cabin SemiBold Bold" panose="00000800000000000000"/>
              </a:rPr>
              <a:t>Nhóm 07</a:t>
            </a:r>
          </a:p>
        </p:txBody>
      </p:sp>
      <p:sp>
        <p:nvSpPr>
          <p:cNvPr id="24" name="TextBox 24"/>
          <p:cNvSpPr txBox="1"/>
          <p:nvPr/>
        </p:nvSpPr>
        <p:spPr>
          <a:xfrm>
            <a:off x="1652865" y="3935998"/>
            <a:ext cx="15677851" cy="2787642"/>
          </a:xfrm>
          <a:prstGeom prst="rect">
            <a:avLst/>
          </a:prstGeom>
        </p:spPr>
        <p:txBody>
          <a:bodyPr lIns="0" tIns="0" rIns="0" bIns="0" rtlCol="0" anchor="t">
            <a:spAutoFit/>
          </a:bodyPr>
          <a:lstStyle/>
          <a:p>
            <a:pPr algn="ctr">
              <a:lnSpc>
                <a:spcPts val="11200"/>
              </a:lnSpc>
            </a:pPr>
            <a:r>
              <a:rPr lang="en-US" sz="8000">
                <a:solidFill>
                  <a:srgbClr val="FFFFFF"/>
                </a:solidFill>
                <a:latin typeface="Noto Sans Bold" panose="020B0802040504020204"/>
              </a:rPr>
              <a:t>SOFTWARE PROJECT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d8daa969db534eb6da4"/>
          <p:cNvPicPr>
            <a:picLocks noChangeAspect="1"/>
          </p:cNvPicPr>
          <p:nvPr/>
        </p:nvPicPr>
        <p:blipFill>
          <a:blip r:embed="rId2"/>
          <a:stretch>
            <a:fillRect/>
          </a:stretch>
        </p:blipFill>
        <p:spPr>
          <a:xfrm>
            <a:off x="381000" y="495300"/>
            <a:ext cx="17631410" cy="95491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5"/>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grpSp>
        <p:nvGrpSpPr>
          <p:cNvPr id="7" name="Group 7"/>
          <p:cNvGrpSpPr/>
          <p:nvPr/>
        </p:nvGrpSpPr>
        <p:grpSpPr>
          <a:xfrm>
            <a:off x="1303555" y="1691162"/>
            <a:ext cx="15111297" cy="4236900"/>
            <a:chOff x="0" y="0"/>
            <a:chExt cx="5596777" cy="1569222"/>
          </a:xfrm>
        </p:grpSpPr>
        <p:sp>
          <p:nvSpPr>
            <p:cNvPr id="8" name="Freeform 8"/>
            <p:cNvSpPr/>
            <p:nvPr/>
          </p:nvSpPr>
          <p:spPr>
            <a:xfrm>
              <a:off x="0" y="0"/>
              <a:ext cx="5596777" cy="1569222"/>
            </a:xfrm>
            <a:custGeom>
              <a:avLst/>
              <a:gdLst/>
              <a:ahLst/>
              <a:cxnLst/>
              <a:rect l="l" t="t" r="r" b="b"/>
              <a:pathLst>
                <a:path w="5596777" h="1569222">
                  <a:moveTo>
                    <a:pt x="18444" y="0"/>
                  </a:moveTo>
                  <a:lnTo>
                    <a:pt x="5578333" y="0"/>
                  </a:lnTo>
                  <a:cubicBezTo>
                    <a:pt x="5588519" y="0"/>
                    <a:pt x="5596777" y="8258"/>
                    <a:pt x="5596777" y="18444"/>
                  </a:cubicBezTo>
                  <a:lnTo>
                    <a:pt x="5596777" y="1550778"/>
                  </a:lnTo>
                  <a:cubicBezTo>
                    <a:pt x="5596777" y="1555670"/>
                    <a:pt x="5594834" y="1560361"/>
                    <a:pt x="5591375" y="1563820"/>
                  </a:cubicBezTo>
                  <a:cubicBezTo>
                    <a:pt x="5587916" y="1567279"/>
                    <a:pt x="5583225" y="1569222"/>
                    <a:pt x="5578333" y="1569222"/>
                  </a:cubicBezTo>
                  <a:lnTo>
                    <a:pt x="18444" y="1569222"/>
                  </a:lnTo>
                  <a:cubicBezTo>
                    <a:pt x="8258" y="1569222"/>
                    <a:pt x="0" y="1560965"/>
                    <a:pt x="0" y="1550778"/>
                  </a:cubicBezTo>
                  <a:lnTo>
                    <a:pt x="0" y="18444"/>
                  </a:lnTo>
                  <a:cubicBezTo>
                    <a:pt x="0" y="13552"/>
                    <a:pt x="1943" y="8861"/>
                    <a:pt x="5402" y="5402"/>
                  </a:cubicBezTo>
                  <a:cubicBezTo>
                    <a:pt x="8861" y="1943"/>
                    <a:pt x="13552" y="0"/>
                    <a:pt x="18444" y="0"/>
                  </a:cubicBezTo>
                  <a:close/>
                </a:path>
              </a:pathLst>
            </a:custGeom>
            <a:solidFill>
              <a:srgbClr val="FFFFFF">
                <a:alpha val="19608"/>
              </a:srgbClr>
            </a:solidFill>
          </p:spPr>
        </p:sp>
        <p:sp>
          <p:nvSpPr>
            <p:cNvPr id="9" name="TextBox 9"/>
            <p:cNvSpPr txBox="1"/>
            <p:nvPr/>
          </p:nvSpPr>
          <p:spPr>
            <a:xfrm>
              <a:off x="0" y="-38100"/>
              <a:ext cx="5596777" cy="1607322"/>
            </a:xfrm>
            <a:prstGeom prst="rect">
              <a:avLst/>
            </a:prstGeom>
          </p:spPr>
          <p:txBody>
            <a:bodyPr lIns="50800" tIns="50800" rIns="50800" bIns="50800" rtlCol="0" anchor="ctr"/>
            <a:lstStyle/>
            <a:p>
              <a:pPr algn="ctr">
                <a:lnSpc>
                  <a:spcPts val="2060"/>
                </a:lnSpc>
              </a:pPr>
              <a:endParaRPr/>
            </a:p>
          </p:txBody>
        </p:sp>
      </p:grpSp>
      <p:sp>
        <p:nvSpPr>
          <p:cNvPr id="10" name="Freeform 10"/>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8">
              <a:alphaModFix amt="57000"/>
              <a:extLst>
                <a:ext uri="{96DAC541-7B7A-43D3-8B79-37D633B846F1}">
                  <asvg:svgBlip xmlns="" xmlns:asvg="http://schemas.microsoft.com/office/drawing/2016/SVG/main" r:embed="rId9"/>
                </a:ext>
              </a:extLst>
            </a:blip>
            <a:stretch>
              <a:fillRect/>
            </a:stretch>
          </a:blipFill>
        </p:spPr>
      </p:sp>
      <p:sp>
        <p:nvSpPr>
          <p:cNvPr id="11" name="TextBox 11"/>
          <p:cNvSpPr txBox="1"/>
          <p:nvPr/>
        </p:nvSpPr>
        <p:spPr>
          <a:xfrm>
            <a:off x="1643854" y="1711374"/>
            <a:ext cx="15615446" cy="4620296"/>
          </a:xfrm>
          <a:prstGeom prst="rect">
            <a:avLst/>
          </a:prstGeom>
        </p:spPr>
        <p:txBody>
          <a:bodyPr lIns="0" tIns="0" rIns="0" bIns="0" rtlCol="0" anchor="t">
            <a:spAutoFit/>
          </a:bodyPr>
          <a:lstStyle/>
          <a:p>
            <a:pPr>
              <a:lnSpc>
                <a:spcPts val="3325"/>
              </a:lnSpc>
            </a:pPr>
            <a:r>
              <a:rPr lang="en-US" sz="2375">
                <a:solidFill>
                  <a:srgbClr val="FFFFFF"/>
                </a:solidFill>
                <a:latin typeface="Arimo" panose="020B0604020202020204"/>
              </a:rPr>
              <a:t>Đề tài Xây dựng website bán hàng</a:t>
            </a:r>
          </a:p>
          <a:p>
            <a:pPr>
              <a:lnSpc>
                <a:spcPts val="3325"/>
              </a:lnSpc>
            </a:pPr>
            <a:r>
              <a:rPr lang="en-US" sz="2375">
                <a:solidFill>
                  <a:srgbClr val="FFFFFF"/>
                </a:solidFill>
                <a:latin typeface="Arimo" panose="020B0604020202020204"/>
              </a:rPr>
              <a:t>Về tổng quan, nhóm thực hiện ước tính năng suất làm việc của từng người theo 3 tiêu chí:</a:t>
            </a:r>
          </a:p>
          <a:p>
            <a:pPr>
              <a:lnSpc>
                <a:spcPts val="3325"/>
              </a:lnSpc>
            </a:pPr>
            <a:r>
              <a:rPr lang="en-US" sz="2375">
                <a:solidFill>
                  <a:srgbClr val="FFFFFF"/>
                </a:solidFill>
                <a:latin typeface="Arimo" panose="020B0604020202020204"/>
              </a:rPr>
              <a:t>- Frontend</a:t>
            </a:r>
          </a:p>
          <a:p>
            <a:pPr>
              <a:lnSpc>
                <a:spcPts val="3325"/>
              </a:lnSpc>
            </a:pPr>
            <a:r>
              <a:rPr lang="en-US" sz="2375">
                <a:solidFill>
                  <a:srgbClr val="FFFFFF"/>
                </a:solidFill>
                <a:latin typeface="Arimo" panose="020B0604020202020204"/>
              </a:rPr>
              <a:t>- Backend</a:t>
            </a:r>
          </a:p>
          <a:p>
            <a:pPr>
              <a:lnSpc>
                <a:spcPts val="3325"/>
              </a:lnSpc>
            </a:pPr>
            <a:r>
              <a:rPr lang="en-US" sz="2375">
                <a:solidFill>
                  <a:srgbClr val="FFFFFF"/>
                </a:solidFill>
                <a:latin typeface="Arimo" panose="020B0604020202020204"/>
              </a:rPr>
              <a:t>- Database/Network</a:t>
            </a:r>
          </a:p>
          <a:p>
            <a:pPr>
              <a:lnSpc>
                <a:spcPts val="3325"/>
              </a:lnSpc>
            </a:pPr>
            <a:r>
              <a:rPr lang="en-US" sz="2375">
                <a:solidFill>
                  <a:srgbClr val="FFFFFF"/>
                </a:solidFill>
                <a:latin typeface="Arimo" panose="020B0604020202020204"/>
              </a:rPr>
              <a:t>Cũng như độ khó các task tương ứng.</a:t>
            </a:r>
          </a:p>
          <a:p>
            <a:pPr>
              <a:lnSpc>
                <a:spcPts val="3325"/>
              </a:lnSpc>
            </a:pPr>
            <a:r>
              <a:rPr lang="en-US" sz="2375">
                <a:solidFill>
                  <a:srgbClr val="FFFFFF"/>
                </a:solidFill>
                <a:latin typeface="Arimo" panose="020B0604020202020204"/>
              </a:rPr>
              <a:t>Thang điểm là:</a:t>
            </a:r>
          </a:p>
          <a:p>
            <a:pPr>
              <a:lnSpc>
                <a:spcPts val="3325"/>
              </a:lnSpc>
            </a:pPr>
            <a:r>
              <a:rPr lang="en-US" sz="2375">
                <a:solidFill>
                  <a:srgbClr val="FFFFFF"/>
                </a:solidFill>
                <a:latin typeface="Arimo" panose="020B0604020202020204"/>
              </a:rPr>
              <a:t>- 10 FP/người/tuần/nội dung (với năng suất)</a:t>
            </a:r>
          </a:p>
          <a:p>
            <a:pPr>
              <a:lnSpc>
                <a:spcPts val="3325"/>
              </a:lnSpc>
            </a:pPr>
            <a:r>
              <a:rPr lang="en-US" sz="2375">
                <a:solidFill>
                  <a:srgbClr val="FFFFFF"/>
                </a:solidFill>
                <a:latin typeface="Arimo" panose="020B0604020202020204"/>
              </a:rPr>
              <a:t>- 100 FP/nội dung/task (với độ khó task).</a:t>
            </a:r>
          </a:p>
          <a:p>
            <a:pPr>
              <a:lnSpc>
                <a:spcPts val="3325"/>
              </a:lnSpc>
            </a:pPr>
            <a:endParaRPr lang="en-US" sz="2375">
              <a:solidFill>
                <a:srgbClr val="FFFFFF"/>
              </a:solidFill>
              <a:latin typeface="Arimo" panose="020B0604020202020204"/>
            </a:endParaRPr>
          </a:p>
          <a:p>
            <a:pPr>
              <a:lnSpc>
                <a:spcPts val="3325"/>
              </a:lnSpc>
            </a:pPr>
            <a:endParaRPr lang="en-US" sz="2375">
              <a:solidFill>
                <a:srgbClr val="FFFFFF"/>
              </a:solidFill>
              <a:latin typeface="Arimo" panose="020B0604020202020204"/>
            </a:endParaRPr>
          </a:p>
        </p:txBody>
      </p:sp>
      <p:sp>
        <p:nvSpPr>
          <p:cNvPr id="12" name="Freeform 12"/>
          <p:cNvSpPr/>
          <p:nvPr/>
        </p:nvSpPr>
        <p:spPr>
          <a:xfrm>
            <a:off x="2997700" y="6331670"/>
            <a:ext cx="12292600" cy="3270927"/>
          </a:xfrm>
          <a:custGeom>
            <a:avLst/>
            <a:gdLst/>
            <a:ahLst/>
            <a:cxnLst/>
            <a:rect l="l" t="t" r="r" b="b"/>
            <a:pathLst>
              <a:path w="12292600" h="3270927">
                <a:moveTo>
                  <a:pt x="0" y="0"/>
                </a:moveTo>
                <a:lnTo>
                  <a:pt x="12292600" y="0"/>
                </a:lnTo>
                <a:lnTo>
                  <a:pt x="12292600" y="3270927"/>
                </a:lnTo>
                <a:lnTo>
                  <a:pt x="0" y="3270927"/>
                </a:lnTo>
                <a:lnTo>
                  <a:pt x="0" y="0"/>
                </a:lnTo>
                <a:close/>
              </a:path>
            </a:pathLst>
          </a:custGeom>
          <a:blipFill>
            <a:blip r:embed="rId10"/>
            <a:stretch>
              <a:fillRect/>
            </a:stretch>
          </a:blipFill>
        </p:spPr>
      </p:sp>
      <p:sp>
        <p:nvSpPr>
          <p:cNvPr id="13" name="TextBox 13"/>
          <p:cNvSpPr txBox="1"/>
          <p:nvPr/>
        </p:nvSpPr>
        <p:spPr>
          <a:xfrm>
            <a:off x="2166813" y="377992"/>
            <a:ext cx="13384783" cy="882625"/>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ƯỚC LƯỢNG THỜI GIAN VÀ CHI PHÍ</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4"/>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blip>
            <a:stretch>
              <a:fillRect/>
            </a:stretch>
          </a:blipFill>
        </p:spPr>
      </p:sp>
      <p:sp>
        <p:nvSpPr>
          <p:cNvPr id="6" name="Freeform 6"/>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6">
              <a:alphaModFix amt="57000"/>
            </a:blip>
            <a:stretch>
              <a:fillRect/>
            </a:stretch>
          </a:blipFill>
        </p:spPr>
      </p:sp>
      <p:sp>
        <p:nvSpPr>
          <p:cNvPr id="7" name="Freeform 7"/>
          <p:cNvSpPr/>
          <p:nvPr/>
        </p:nvSpPr>
        <p:spPr>
          <a:xfrm>
            <a:off x="51467" y="2712107"/>
            <a:ext cx="18236533" cy="5588271"/>
          </a:xfrm>
          <a:custGeom>
            <a:avLst/>
            <a:gdLst/>
            <a:ahLst/>
            <a:cxnLst/>
            <a:rect l="l" t="t" r="r" b="b"/>
            <a:pathLst>
              <a:path w="18236533" h="5588271">
                <a:moveTo>
                  <a:pt x="0" y="0"/>
                </a:moveTo>
                <a:lnTo>
                  <a:pt x="18236533" y="0"/>
                </a:lnTo>
                <a:lnTo>
                  <a:pt x="18236533" y="5588271"/>
                </a:lnTo>
                <a:lnTo>
                  <a:pt x="0" y="5588271"/>
                </a:lnTo>
                <a:lnTo>
                  <a:pt x="0" y="0"/>
                </a:lnTo>
                <a:close/>
              </a:path>
            </a:pathLst>
          </a:custGeom>
          <a:blipFill>
            <a:blip r:embed="rId7"/>
            <a:stretch>
              <a:fillRect/>
            </a:stretch>
          </a:blipFill>
        </p:spPr>
      </p:sp>
      <p:sp>
        <p:nvSpPr>
          <p:cNvPr id="8" name="TextBox 8"/>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
        <p:nvSpPr>
          <p:cNvPr id="9" name="TextBox 9"/>
          <p:cNvSpPr txBox="1"/>
          <p:nvPr/>
        </p:nvSpPr>
        <p:spPr>
          <a:xfrm>
            <a:off x="2166813" y="377992"/>
            <a:ext cx="13384783" cy="882625"/>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ƯỚC LƯỢNG THỜI GIAN VÀ CHI PHÍ</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grpSp>
        <p:nvGrpSpPr>
          <p:cNvPr id="3" name="Group 3"/>
          <p:cNvGrpSpPr/>
          <p:nvPr/>
        </p:nvGrpSpPr>
        <p:grpSpPr>
          <a:xfrm>
            <a:off x="0" y="-126630"/>
            <a:ext cx="18288000" cy="2332253"/>
            <a:chOff x="0" y="0"/>
            <a:chExt cx="6186311" cy="788935"/>
          </a:xfrm>
        </p:grpSpPr>
        <p:sp>
          <p:nvSpPr>
            <p:cNvPr id="4" name="Freeform 4"/>
            <p:cNvSpPr/>
            <p:nvPr/>
          </p:nvSpPr>
          <p:spPr>
            <a:xfrm>
              <a:off x="0" y="0"/>
              <a:ext cx="6186311" cy="788935"/>
            </a:xfrm>
            <a:custGeom>
              <a:avLst/>
              <a:gdLst/>
              <a:ahLst/>
              <a:cxnLst/>
              <a:rect l="l" t="t" r="r" b="b"/>
              <a:pathLst>
                <a:path w="6186311" h="788935">
                  <a:moveTo>
                    <a:pt x="6061851" y="788935"/>
                  </a:moveTo>
                  <a:lnTo>
                    <a:pt x="124460" y="788935"/>
                  </a:lnTo>
                  <a:cubicBezTo>
                    <a:pt x="55880" y="788935"/>
                    <a:pt x="0" y="733055"/>
                    <a:pt x="0" y="664475"/>
                  </a:cubicBezTo>
                  <a:lnTo>
                    <a:pt x="0" y="124460"/>
                  </a:lnTo>
                  <a:cubicBezTo>
                    <a:pt x="0" y="55880"/>
                    <a:pt x="55880" y="0"/>
                    <a:pt x="124460" y="0"/>
                  </a:cubicBezTo>
                  <a:lnTo>
                    <a:pt x="6061851" y="0"/>
                  </a:lnTo>
                  <a:cubicBezTo>
                    <a:pt x="6130431" y="0"/>
                    <a:pt x="6186311" y="55880"/>
                    <a:pt x="6186311" y="124460"/>
                  </a:cubicBezTo>
                  <a:lnTo>
                    <a:pt x="6186311" y="664475"/>
                  </a:lnTo>
                  <a:cubicBezTo>
                    <a:pt x="6186311" y="733055"/>
                    <a:pt x="6130431" y="788935"/>
                    <a:pt x="6061851" y="788935"/>
                  </a:cubicBezTo>
                  <a:close/>
                </a:path>
              </a:pathLst>
            </a:custGeom>
            <a:solidFill>
              <a:srgbClr val="BABAFF"/>
            </a:solidFill>
          </p:spPr>
        </p:sp>
      </p:grpSp>
      <p:sp>
        <p:nvSpPr>
          <p:cNvPr id="5" name="Freeform 5"/>
          <p:cNvSpPr/>
          <p:nvPr/>
        </p:nvSpPr>
        <p:spPr>
          <a:xfrm>
            <a:off x="4532896" y="1676640"/>
            <a:ext cx="7315200" cy="279308"/>
          </a:xfrm>
          <a:custGeom>
            <a:avLst/>
            <a:gdLst/>
            <a:ahLst/>
            <a:cxnLst/>
            <a:rect l="l" t="t" r="r" b="b"/>
            <a:pathLst>
              <a:path w="7315200" h="279308">
                <a:moveTo>
                  <a:pt x="0" y="0"/>
                </a:moveTo>
                <a:lnTo>
                  <a:pt x="7315200" y="0"/>
                </a:lnTo>
                <a:lnTo>
                  <a:pt x="7315200" y="279307"/>
                </a:lnTo>
                <a:lnTo>
                  <a:pt x="0" y="279307"/>
                </a:lnTo>
                <a:lnTo>
                  <a:pt x="0" y="0"/>
                </a:lnTo>
                <a:close/>
              </a:path>
            </a:pathLst>
          </a:custGeom>
          <a:blipFill>
            <a:blip r:embed="rId3">
              <a:alphaModFix amt="57000"/>
            </a:blip>
            <a:stretch>
              <a:fillRect/>
            </a:stretch>
          </a:blipFill>
        </p:spPr>
      </p:sp>
      <p:sp>
        <p:nvSpPr>
          <p:cNvPr id="6" name="Freeform 6"/>
          <p:cNvSpPr/>
          <p:nvPr/>
        </p:nvSpPr>
        <p:spPr>
          <a:xfrm>
            <a:off x="2807953" y="2205624"/>
            <a:ext cx="11753183" cy="7939357"/>
          </a:xfrm>
          <a:custGeom>
            <a:avLst/>
            <a:gdLst/>
            <a:ahLst/>
            <a:cxnLst/>
            <a:rect l="l" t="t" r="r" b="b"/>
            <a:pathLst>
              <a:path w="11753183" h="7939357">
                <a:moveTo>
                  <a:pt x="0" y="0"/>
                </a:moveTo>
                <a:lnTo>
                  <a:pt x="11753183" y="0"/>
                </a:lnTo>
                <a:lnTo>
                  <a:pt x="11753183" y="7939357"/>
                </a:lnTo>
                <a:lnTo>
                  <a:pt x="0" y="7939357"/>
                </a:lnTo>
                <a:lnTo>
                  <a:pt x="0" y="0"/>
                </a:lnTo>
                <a:close/>
              </a:path>
            </a:pathLst>
          </a:custGeom>
          <a:blipFill>
            <a:blip r:embed="rId4"/>
            <a:stretch>
              <a:fillRect/>
            </a:stretch>
          </a:blipFill>
        </p:spPr>
      </p:sp>
      <p:sp>
        <p:nvSpPr>
          <p:cNvPr id="7" name="TextBox 7"/>
          <p:cNvSpPr txBox="1"/>
          <p:nvPr/>
        </p:nvSpPr>
        <p:spPr>
          <a:xfrm>
            <a:off x="3099226" y="581025"/>
            <a:ext cx="12089547" cy="790575"/>
          </a:xfrm>
          <a:prstGeom prst="rect">
            <a:avLst/>
          </a:prstGeom>
        </p:spPr>
        <p:txBody>
          <a:bodyPr lIns="0" tIns="0" rIns="0" bIns="0" rtlCol="0" anchor="t">
            <a:spAutoFit/>
          </a:bodyPr>
          <a:lstStyle/>
          <a:p>
            <a:pPr algn="ctr">
              <a:lnSpc>
                <a:spcPts val="6300"/>
              </a:lnSpc>
            </a:pPr>
            <a:r>
              <a:rPr lang="en-US" sz="4500">
                <a:solidFill>
                  <a:srgbClr val="141414"/>
                </a:solidFill>
                <a:latin typeface="Arimo Bold" panose="020B0704020202020204"/>
              </a:rPr>
              <a:t>Task complexity (Function point - FP)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4" name="TextBox 4"/>
          <p:cNvSpPr txBox="1"/>
          <p:nvPr/>
        </p:nvSpPr>
        <p:spPr>
          <a:xfrm>
            <a:off x="3209360" y="254405"/>
            <a:ext cx="11869279" cy="795089"/>
          </a:xfrm>
          <a:prstGeom prst="rect">
            <a:avLst/>
          </a:prstGeom>
        </p:spPr>
        <p:txBody>
          <a:bodyPr lIns="0" tIns="0" rIns="0" bIns="0" rtlCol="0" anchor="t">
            <a:spAutoFit/>
          </a:bodyPr>
          <a:lstStyle/>
          <a:p>
            <a:pPr algn="ctr">
              <a:lnSpc>
                <a:spcPts val="6215"/>
              </a:lnSpc>
            </a:pPr>
            <a:r>
              <a:rPr lang="en-US" sz="4440">
                <a:solidFill>
                  <a:srgbClr val="FFFFFF"/>
                </a:solidFill>
                <a:latin typeface="Arimo Bold" panose="020B0704020202020204"/>
              </a:rPr>
              <a:t>Xác định thứ </a:t>
            </a:r>
            <a:r>
              <a:rPr lang="en-US" sz="4440" smtClean="0">
                <a:solidFill>
                  <a:srgbClr val="FFFFFF"/>
                </a:solidFill>
                <a:latin typeface="Arimo Bold" panose="020B0704020202020204"/>
              </a:rPr>
              <a:t>tự </a:t>
            </a:r>
            <a:r>
              <a:rPr lang="en-US" sz="4440">
                <a:solidFill>
                  <a:srgbClr val="FFFFFF"/>
                </a:solidFill>
                <a:latin typeface="Arimo Bold" panose="020B0704020202020204"/>
              </a:rPr>
              <a:t>thực </a:t>
            </a:r>
            <a:r>
              <a:rPr lang="en-US" sz="4440" smtClean="0">
                <a:solidFill>
                  <a:srgbClr val="FFFFFF"/>
                </a:solidFill>
                <a:latin typeface="Arimo Bold" panose="020B0704020202020204"/>
              </a:rPr>
              <a:t>hiện chức </a:t>
            </a:r>
            <a:r>
              <a:rPr lang="en-US" sz="4440">
                <a:solidFill>
                  <a:srgbClr val="FFFFFF"/>
                </a:solidFill>
                <a:latin typeface="Arimo Bold" panose="020B0704020202020204"/>
              </a:rPr>
              <a:t>năng</a:t>
            </a:r>
          </a:p>
        </p:txBody>
      </p:sp>
      <p:pic>
        <p:nvPicPr>
          <p:cNvPr id="5" name="Picture 4"/>
          <p:cNvPicPr>
            <a:picLocks noChangeAspect="1"/>
          </p:cNvPicPr>
          <p:nvPr/>
        </p:nvPicPr>
        <p:blipFill>
          <a:blip r:embed="rId3"/>
          <a:stretch>
            <a:fillRect/>
          </a:stretch>
        </p:blipFill>
        <p:spPr>
          <a:xfrm>
            <a:off x="2133600" y="1181100"/>
            <a:ext cx="14554200" cy="88087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sp>
        <p:nvSpPr>
          <p:cNvPr id="3" name="Freeform 3"/>
          <p:cNvSpPr/>
          <p:nvPr/>
        </p:nvSpPr>
        <p:spPr>
          <a:xfrm>
            <a:off x="4278899" y="7453157"/>
            <a:ext cx="6195985" cy="2833843"/>
          </a:xfrm>
          <a:custGeom>
            <a:avLst/>
            <a:gdLst/>
            <a:ahLst/>
            <a:cxnLst/>
            <a:rect l="l" t="t" r="r" b="b"/>
            <a:pathLst>
              <a:path w="6195985" h="2833843">
                <a:moveTo>
                  <a:pt x="0" y="0"/>
                </a:moveTo>
                <a:lnTo>
                  <a:pt x="6195985" y="0"/>
                </a:lnTo>
                <a:lnTo>
                  <a:pt x="6195985" y="2833843"/>
                </a:lnTo>
                <a:lnTo>
                  <a:pt x="0" y="2833843"/>
                </a:lnTo>
                <a:lnTo>
                  <a:pt x="0" y="0"/>
                </a:lnTo>
                <a:close/>
              </a:path>
            </a:pathLst>
          </a:custGeom>
          <a:blipFill>
            <a:blip r:embed="rId3"/>
            <a:stretch>
              <a:fillRect t="-67391" b="-67391"/>
            </a:stretch>
          </a:blipFill>
        </p:spPr>
      </p:sp>
      <p:grpSp>
        <p:nvGrpSpPr>
          <p:cNvPr id="4" name="Group 4"/>
          <p:cNvGrpSpPr/>
          <p:nvPr/>
        </p:nvGrpSpPr>
        <p:grpSpPr>
          <a:xfrm>
            <a:off x="1028700" y="900112"/>
            <a:ext cx="7129312" cy="8486775"/>
            <a:chOff x="0" y="0"/>
            <a:chExt cx="1877679" cy="2235200"/>
          </a:xfrm>
        </p:grpSpPr>
        <p:sp>
          <p:nvSpPr>
            <p:cNvPr id="5" name="Freeform 5"/>
            <p:cNvSpPr/>
            <p:nvPr/>
          </p:nvSpPr>
          <p:spPr>
            <a:xfrm>
              <a:off x="0" y="0"/>
              <a:ext cx="1877679" cy="2235200"/>
            </a:xfrm>
            <a:custGeom>
              <a:avLst/>
              <a:gdLst/>
              <a:ahLst/>
              <a:cxnLst/>
              <a:rect l="l" t="t" r="r" b="b"/>
              <a:pathLst>
                <a:path w="1877679" h="2235200">
                  <a:moveTo>
                    <a:pt x="0" y="0"/>
                  </a:moveTo>
                  <a:lnTo>
                    <a:pt x="1877679" y="0"/>
                  </a:lnTo>
                  <a:lnTo>
                    <a:pt x="1877679" y="2235200"/>
                  </a:lnTo>
                  <a:lnTo>
                    <a:pt x="0" y="2235200"/>
                  </a:lnTo>
                  <a:close/>
                </a:path>
              </a:pathLst>
            </a:custGeom>
            <a:solidFill>
              <a:srgbClr val="000000">
                <a:alpha val="0"/>
              </a:srgbClr>
            </a:solidFill>
            <a:ln w="19050" cap="sq">
              <a:solidFill>
                <a:srgbClr val="F4F4F4"/>
              </a:solidFill>
              <a:prstDash val="solid"/>
              <a:miter/>
            </a:ln>
          </p:spPr>
        </p:sp>
        <p:sp>
          <p:nvSpPr>
            <p:cNvPr id="6" name="TextBox 6"/>
            <p:cNvSpPr txBox="1"/>
            <p:nvPr/>
          </p:nvSpPr>
          <p:spPr>
            <a:xfrm>
              <a:off x="0" y="-28575"/>
              <a:ext cx="1877679" cy="2263775"/>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349168" y="1407217"/>
            <a:ext cx="6195985" cy="2833843"/>
          </a:xfrm>
          <a:custGeom>
            <a:avLst/>
            <a:gdLst/>
            <a:ahLst/>
            <a:cxnLst/>
            <a:rect l="l" t="t" r="r" b="b"/>
            <a:pathLst>
              <a:path w="6195985" h="2833843">
                <a:moveTo>
                  <a:pt x="0" y="0"/>
                </a:moveTo>
                <a:lnTo>
                  <a:pt x="6195985" y="0"/>
                </a:lnTo>
                <a:lnTo>
                  <a:pt x="6195985" y="2833844"/>
                </a:lnTo>
                <a:lnTo>
                  <a:pt x="0" y="2833844"/>
                </a:lnTo>
                <a:lnTo>
                  <a:pt x="0" y="0"/>
                </a:lnTo>
                <a:close/>
              </a:path>
            </a:pathLst>
          </a:custGeom>
          <a:blipFill>
            <a:blip r:embed="rId3"/>
            <a:stretch>
              <a:fillRect t="-67391" b="-67391"/>
            </a:stretch>
          </a:blipFill>
        </p:spPr>
      </p:sp>
      <p:grpSp>
        <p:nvGrpSpPr>
          <p:cNvPr id="8" name="Group 8"/>
          <p:cNvGrpSpPr/>
          <p:nvPr/>
        </p:nvGrpSpPr>
        <p:grpSpPr>
          <a:xfrm>
            <a:off x="1190309" y="900112"/>
            <a:ext cx="6676850" cy="8129588"/>
            <a:chOff x="0" y="0"/>
            <a:chExt cx="1758512" cy="2141126"/>
          </a:xfrm>
        </p:grpSpPr>
        <p:sp>
          <p:nvSpPr>
            <p:cNvPr id="9" name="Freeform 9"/>
            <p:cNvSpPr/>
            <p:nvPr/>
          </p:nvSpPr>
          <p:spPr>
            <a:xfrm>
              <a:off x="0" y="0"/>
              <a:ext cx="1758512" cy="2141126"/>
            </a:xfrm>
            <a:custGeom>
              <a:avLst/>
              <a:gdLst/>
              <a:ahLst/>
              <a:cxnLst/>
              <a:rect l="l" t="t" r="r" b="b"/>
              <a:pathLst>
                <a:path w="1758512" h="2141126">
                  <a:moveTo>
                    <a:pt x="0" y="0"/>
                  </a:moveTo>
                  <a:lnTo>
                    <a:pt x="1758512" y="0"/>
                  </a:lnTo>
                  <a:lnTo>
                    <a:pt x="1758512" y="2141126"/>
                  </a:lnTo>
                  <a:lnTo>
                    <a:pt x="0" y="2141126"/>
                  </a:lnTo>
                  <a:close/>
                </a:path>
              </a:pathLst>
            </a:custGeom>
            <a:solidFill>
              <a:srgbClr val="DBD2EA"/>
            </a:solidFill>
            <a:ln cap="sq">
              <a:noFill/>
              <a:prstDash val="solid"/>
              <a:miter/>
            </a:ln>
          </p:spPr>
        </p:sp>
        <p:sp>
          <p:nvSpPr>
            <p:cNvPr id="10" name="TextBox 10"/>
            <p:cNvSpPr txBox="1"/>
            <p:nvPr/>
          </p:nvSpPr>
          <p:spPr>
            <a:xfrm>
              <a:off x="0" y="-28575"/>
              <a:ext cx="1758512" cy="2169701"/>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6313252" y="8036579"/>
            <a:ext cx="2127280" cy="2076757"/>
          </a:xfrm>
          <a:custGeom>
            <a:avLst/>
            <a:gdLst/>
            <a:ahLst/>
            <a:cxnLst/>
            <a:rect l="l" t="t" r="r" b="b"/>
            <a:pathLst>
              <a:path w="2127280" h="2076757">
                <a:moveTo>
                  <a:pt x="0" y="0"/>
                </a:moveTo>
                <a:lnTo>
                  <a:pt x="2127279" y="0"/>
                </a:lnTo>
                <a:lnTo>
                  <a:pt x="2127279" y="2076757"/>
                </a:lnTo>
                <a:lnTo>
                  <a:pt x="0" y="2076757"/>
                </a:lnTo>
                <a:lnTo>
                  <a:pt x="0" y="0"/>
                </a:lnTo>
                <a:close/>
              </a:path>
            </a:pathLst>
          </a:custGeom>
          <a:blipFill>
            <a:blip r:embed="rId4"/>
            <a:stretch>
              <a:fillRect/>
            </a:stretch>
          </a:blipFill>
        </p:spPr>
      </p:sp>
      <p:sp>
        <p:nvSpPr>
          <p:cNvPr id="12" name="Freeform 12"/>
          <p:cNvSpPr/>
          <p:nvPr/>
        </p:nvSpPr>
        <p:spPr>
          <a:xfrm rot="1826793">
            <a:off x="-37825" y="606285"/>
            <a:ext cx="2437850" cy="1718684"/>
          </a:xfrm>
          <a:custGeom>
            <a:avLst/>
            <a:gdLst/>
            <a:ahLst/>
            <a:cxnLst/>
            <a:rect l="l" t="t" r="r" b="b"/>
            <a:pathLst>
              <a:path w="2437850" h="1718684">
                <a:moveTo>
                  <a:pt x="0" y="0"/>
                </a:moveTo>
                <a:lnTo>
                  <a:pt x="2437850" y="0"/>
                </a:lnTo>
                <a:lnTo>
                  <a:pt x="2437850" y="1718684"/>
                </a:lnTo>
                <a:lnTo>
                  <a:pt x="0" y="1718684"/>
                </a:lnTo>
                <a:lnTo>
                  <a:pt x="0" y="0"/>
                </a:lnTo>
                <a:close/>
              </a:path>
            </a:pathLst>
          </a:custGeom>
          <a:blipFill>
            <a:blip r:embed="rId5"/>
            <a:stretch>
              <a:fillRect/>
            </a:stretch>
          </a:blipFill>
        </p:spPr>
      </p:sp>
      <p:grpSp>
        <p:nvGrpSpPr>
          <p:cNvPr id="13" name="Group 13"/>
          <p:cNvGrpSpPr/>
          <p:nvPr/>
        </p:nvGrpSpPr>
        <p:grpSpPr>
          <a:xfrm>
            <a:off x="1748825" y="2824139"/>
            <a:ext cx="5502643" cy="3952967"/>
            <a:chOff x="0" y="0"/>
            <a:chExt cx="7336858" cy="5270622"/>
          </a:xfrm>
        </p:grpSpPr>
        <p:sp>
          <p:nvSpPr>
            <p:cNvPr id="14" name="TextBox 14"/>
            <p:cNvSpPr txBox="1"/>
            <p:nvPr/>
          </p:nvSpPr>
          <p:spPr>
            <a:xfrm>
              <a:off x="0" y="-85725"/>
              <a:ext cx="7336858" cy="4516006"/>
            </a:xfrm>
            <a:prstGeom prst="rect">
              <a:avLst/>
            </a:prstGeom>
          </p:spPr>
          <p:txBody>
            <a:bodyPr lIns="0" tIns="0" rIns="0" bIns="0" rtlCol="0" anchor="t">
              <a:spAutoFit/>
            </a:bodyPr>
            <a:lstStyle/>
            <a:p>
              <a:pPr marL="0" lvl="0" indent="0" algn="ctr">
                <a:lnSpc>
                  <a:spcPts val="6705"/>
                </a:lnSpc>
                <a:spcBef>
                  <a:spcPct val="0"/>
                </a:spcBef>
              </a:pPr>
              <a:r>
                <a:rPr lang="en-US" sz="5120" spc="153">
                  <a:solidFill>
                    <a:srgbClr val="000000"/>
                  </a:solidFill>
                  <a:latin typeface="Arimo Bold" panose="020B0704020202020204"/>
                </a:rPr>
                <a:t>Lập kế hoạch lịch trình (Schedule planning)</a:t>
              </a:r>
            </a:p>
          </p:txBody>
        </p:sp>
        <p:sp>
          <p:nvSpPr>
            <p:cNvPr id="15" name="TextBox 15"/>
            <p:cNvSpPr txBox="1"/>
            <p:nvPr/>
          </p:nvSpPr>
          <p:spPr>
            <a:xfrm>
              <a:off x="0" y="4669886"/>
              <a:ext cx="7336858" cy="600736"/>
            </a:xfrm>
            <a:prstGeom prst="rect">
              <a:avLst/>
            </a:prstGeom>
          </p:spPr>
          <p:txBody>
            <a:bodyPr lIns="0" tIns="0" rIns="0" bIns="0" rtlCol="0" anchor="t">
              <a:spAutoFit/>
            </a:bodyPr>
            <a:lstStyle/>
            <a:p>
              <a:pPr marL="0" lvl="0" indent="0">
                <a:lnSpc>
                  <a:spcPts val="3725"/>
                </a:lnSpc>
              </a:pPr>
              <a:endParaRPr/>
            </a:p>
          </p:txBody>
        </p:sp>
      </p:grpSp>
      <p:grpSp>
        <p:nvGrpSpPr>
          <p:cNvPr id="16" name="Group 16"/>
          <p:cNvGrpSpPr/>
          <p:nvPr/>
        </p:nvGrpSpPr>
        <p:grpSpPr>
          <a:xfrm>
            <a:off x="8440531" y="900112"/>
            <a:ext cx="9428704" cy="8828383"/>
            <a:chOff x="0" y="0"/>
            <a:chExt cx="3492113" cy="3269772"/>
          </a:xfrm>
        </p:grpSpPr>
        <p:sp>
          <p:nvSpPr>
            <p:cNvPr id="17" name="Freeform 17"/>
            <p:cNvSpPr/>
            <p:nvPr/>
          </p:nvSpPr>
          <p:spPr>
            <a:xfrm>
              <a:off x="0" y="0"/>
              <a:ext cx="3492113" cy="3269772"/>
            </a:xfrm>
            <a:custGeom>
              <a:avLst/>
              <a:gdLst/>
              <a:ahLst/>
              <a:cxnLst/>
              <a:rect l="l" t="t" r="r" b="b"/>
              <a:pathLst>
                <a:path w="3492113" h="3269772">
                  <a:moveTo>
                    <a:pt x="29560" y="0"/>
                  </a:moveTo>
                  <a:lnTo>
                    <a:pt x="3462553" y="0"/>
                  </a:lnTo>
                  <a:cubicBezTo>
                    <a:pt x="3478878" y="0"/>
                    <a:pt x="3492113" y="13234"/>
                    <a:pt x="3492113" y="29560"/>
                  </a:cubicBezTo>
                  <a:lnTo>
                    <a:pt x="3492113" y="3240212"/>
                  </a:lnTo>
                  <a:cubicBezTo>
                    <a:pt x="3492113" y="3256537"/>
                    <a:pt x="3478878" y="3269772"/>
                    <a:pt x="3462553" y="3269772"/>
                  </a:cubicBezTo>
                  <a:lnTo>
                    <a:pt x="29560" y="3269772"/>
                  </a:lnTo>
                  <a:cubicBezTo>
                    <a:pt x="13234" y="3269772"/>
                    <a:pt x="0" y="3256537"/>
                    <a:pt x="0" y="3240212"/>
                  </a:cubicBezTo>
                  <a:lnTo>
                    <a:pt x="0" y="29560"/>
                  </a:lnTo>
                  <a:cubicBezTo>
                    <a:pt x="0" y="13234"/>
                    <a:pt x="13234" y="0"/>
                    <a:pt x="29560" y="0"/>
                  </a:cubicBezTo>
                  <a:close/>
                </a:path>
              </a:pathLst>
            </a:custGeom>
            <a:solidFill>
              <a:srgbClr val="FFFFFF">
                <a:alpha val="19608"/>
              </a:srgbClr>
            </a:solidFill>
          </p:spPr>
        </p:sp>
        <p:sp>
          <p:nvSpPr>
            <p:cNvPr id="18" name="TextBox 18"/>
            <p:cNvSpPr txBox="1"/>
            <p:nvPr/>
          </p:nvSpPr>
          <p:spPr>
            <a:xfrm>
              <a:off x="0" y="-38100"/>
              <a:ext cx="3492113" cy="3307872"/>
            </a:xfrm>
            <a:prstGeom prst="rect">
              <a:avLst/>
            </a:prstGeom>
          </p:spPr>
          <p:txBody>
            <a:bodyPr lIns="50800" tIns="50800" rIns="50800" bIns="50800" rtlCol="0" anchor="ctr"/>
            <a:lstStyle/>
            <a:p>
              <a:pPr algn="ctr">
                <a:lnSpc>
                  <a:spcPts val="2060"/>
                </a:lnSpc>
              </a:pPr>
              <a:endParaRPr/>
            </a:p>
          </p:txBody>
        </p:sp>
      </p:grpSp>
      <p:sp>
        <p:nvSpPr>
          <p:cNvPr id="19" name="TextBox 19"/>
          <p:cNvSpPr txBox="1"/>
          <p:nvPr/>
        </p:nvSpPr>
        <p:spPr>
          <a:xfrm>
            <a:off x="8440531" y="1921986"/>
            <a:ext cx="9428704" cy="6000115"/>
          </a:xfrm>
          <a:prstGeom prst="rect">
            <a:avLst/>
          </a:prstGeom>
        </p:spPr>
        <p:txBody>
          <a:bodyPr lIns="0" tIns="0" rIns="0" bIns="0" rtlCol="0" anchor="t">
            <a:spAutoFit/>
          </a:bodyPr>
          <a:lstStyle/>
          <a:p>
            <a:pPr>
              <a:lnSpc>
                <a:spcPts val="4760"/>
              </a:lnSpc>
            </a:pPr>
            <a:r>
              <a:rPr lang="en-US" sz="3400">
                <a:solidFill>
                  <a:srgbClr val="FFFFFF"/>
                </a:solidFill>
                <a:latin typeface="Arimo" panose="020B0604020202020204"/>
              </a:rPr>
              <a:t>Một số quy ước: </a:t>
            </a:r>
          </a:p>
          <a:p>
            <a:pPr marL="734060" lvl="1" indent="-367030">
              <a:lnSpc>
                <a:spcPts val="4760"/>
              </a:lnSpc>
              <a:buFont typeface="Arial" panose="020B0604020202020204"/>
              <a:buChar char="•"/>
            </a:pPr>
            <a:r>
              <a:rPr lang="en-US" sz="3400">
                <a:solidFill>
                  <a:srgbClr val="FFFFFF"/>
                </a:solidFill>
                <a:latin typeface="Arimo" panose="020B0604020202020204"/>
              </a:rPr>
              <a:t>Mỗi task chỉ có tối đa 2 người phụ trách, và khi 1 task đã hoàn thành 1</a:t>
            </a:r>
          </a:p>
          <a:p>
            <a:pPr>
              <a:lnSpc>
                <a:spcPts val="4760"/>
              </a:lnSpc>
            </a:pPr>
            <a:r>
              <a:rPr lang="en-US" sz="3400">
                <a:solidFill>
                  <a:srgbClr val="FFFFFF"/>
                </a:solidFill>
                <a:latin typeface="Arimo" panose="020B0604020202020204"/>
              </a:rPr>
              <a:t>thành phần (vd Frontend) thì năng suất phần đó (Frontend) của nhân sự sẽ không được chia qua cho các thành phần khác (Backend và Db/Network) của task đó. </a:t>
            </a:r>
          </a:p>
          <a:p>
            <a:pPr marL="734060" lvl="1" indent="-367030">
              <a:lnSpc>
                <a:spcPts val="4760"/>
              </a:lnSpc>
              <a:buFont typeface="Arial" panose="020B0604020202020204"/>
              <a:buChar char="•"/>
            </a:pPr>
            <a:r>
              <a:rPr lang="en-US" sz="3400">
                <a:solidFill>
                  <a:srgbClr val="FFFFFF"/>
                </a:solidFill>
                <a:latin typeface="Arimo" panose="020B0604020202020204"/>
              </a:rPr>
              <a:t>Ngoài ra, padding time của giữa các task là 1 ngày.</a:t>
            </a:r>
          </a:p>
          <a:p>
            <a:pPr>
              <a:lnSpc>
                <a:spcPts val="4760"/>
              </a:lnSpc>
            </a:pPr>
            <a:endParaRPr lang="en-US" sz="3400">
              <a:solidFill>
                <a:srgbClr val="FFFFFF"/>
              </a:solidFill>
              <a:latin typeface="Arimo"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sp>
        <p:nvSpPr>
          <p:cNvPr id="3" name="Freeform 3"/>
          <p:cNvSpPr/>
          <p:nvPr/>
        </p:nvSpPr>
        <p:spPr>
          <a:xfrm>
            <a:off x="0" y="152920"/>
            <a:ext cx="17861830" cy="9981160"/>
          </a:xfrm>
          <a:custGeom>
            <a:avLst/>
            <a:gdLst/>
            <a:ahLst/>
            <a:cxnLst/>
            <a:rect l="l" t="t" r="r" b="b"/>
            <a:pathLst>
              <a:path w="17861830" h="9981160">
                <a:moveTo>
                  <a:pt x="0" y="0"/>
                </a:moveTo>
                <a:lnTo>
                  <a:pt x="17861830" y="0"/>
                </a:lnTo>
                <a:lnTo>
                  <a:pt x="17861830" y="9981160"/>
                </a:lnTo>
                <a:lnTo>
                  <a:pt x="0" y="9981160"/>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sp>
        <p:nvSpPr>
          <p:cNvPr id="3" name="Freeform 3"/>
          <p:cNvSpPr/>
          <p:nvPr/>
        </p:nvSpPr>
        <p:spPr>
          <a:xfrm>
            <a:off x="0" y="3498052"/>
            <a:ext cx="18288000" cy="5760248"/>
          </a:xfrm>
          <a:custGeom>
            <a:avLst/>
            <a:gdLst/>
            <a:ahLst/>
            <a:cxnLst/>
            <a:rect l="l" t="t" r="r" b="b"/>
            <a:pathLst>
              <a:path w="18288000" h="5760248">
                <a:moveTo>
                  <a:pt x="0" y="0"/>
                </a:moveTo>
                <a:lnTo>
                  <a:pt x="18288000" y="0"/>
                </a:lnTo>
                <a:lnTo>
                  <a:pt x="18288000" y="5760248"/>
                </a:lnTo>
                <a:lnTo>
                  <a:pt x="0" y="5760248"/>
                </a:lnTo>
                <a:lnTo>
                  <a:pt x="0" y="0"/>
                </a:lnTo>
                <a:close/>
              </a:path>
            </a:pathLst>
          </a:custGeom>
          <a:blipFill>
            <a:blip r:embed="rId3"/>
            <a:stretch>
              <a:fillRect/>
            </a:stretch>
          </a:blipFill>
        </p:spPr>
      </p:sp>
      <p:sp>
        <p:nvSpPr>
          <p:cNvPr id="4" name="Freeform 4"/>
          <p:cNvSpPr/>
          <p:nvPr/>
        </p:nvSpPr>
        <p:spPr>
          <a:xfrm>
            <a:off x="5337760" y="376602"/>
            <a:ext cx="7293345" cy="1105850"/>
          </a:xfrm>
          <a:custGeom>
            <a:avLst/>
            <a:gdLst/>
            <a:ahLst/>
            <a:cxnLst/>
            <a:rect l="l" t="t" r="r" b="b"/>
            <a:pathLst>
              <a:path w="7293345" h="1105850">
                <a:moveTo>
                  <a:pt x="0" y="0"/>
                </a:moveTo>
                <a:lnTo>
                  <a:pt x="7293344" y="0"/>
                </a:lnTo>
                <a:lnTo>
                  <a:pt x="7293344" y="1105850"/>
                </a:lnTo>
                <a:lnTo>
                  <a:pt x="0" y="1105850"/>
                </a:lnTo>
                <a:lnTo>
                  <a:pt x="0" y="0"/>
                </a:lnTo>
                <a:close/>
              </a:path>
            </a:pathLst>
          </a:custGeom>
          <a:blipFill>
            <a:blip r:embed="rId4"/>
            <a:stretch>
              <a:fillRect/>
            </a:stretch>
          </a:blipFill>
        </p:spPr>
      </p:sp>
      <p:sp>
        <p:nvSpPr>
          <p:cNvPr id="5" name="Freeform 5"/>
          <p:cNvSpPr/>
          <p:nvPr/>
        </p:nvSpPr>
        <p:spPr>
          <a:xfrm>
            <a:off x="3794323" y="1482452"/>
            <a:ext cx="9986762" cy="1255167"/>
          </a:xfrm>
          <a:custGeom>
            <a:avLst/>
            <a:gdLst/>
            <a:ahLst/>
            <a:cxnLst/>
            <a:rect l="l" t="t" r="r" b="b"/>
            <a:pathLst>
              <a:path w="9986762" h="1255167">
                <a:moveTo>
                  <a:pt x="0" y="0"/>
                </a:moveTo>
                <a:lnTo>
                  <a:pt x="9986762" y="0"/>
                </a:lnTo>
                <a:lnTo>
                  <a:pt x="9986762" y="1255167"/>
                </a:lnTo>
                <a:lnTo>
                  <a:pt x="0" y="1255167"/>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a:off x="-3706854" y="7794978"/>
            <a:ext cx="6398885" cy="2926643"/>
          </a:xfrm>
          <a:custGeom>
            <a:avLst/>
            <a:gdLst/>
            <a:ahLst/>
            <a:cxnLst/>
            <a:rect l="l" t="t" r="r" b="b"/>
            <a:pathLst>
              <a:path w="6398885" h="2926643">
                <a:moveTo>
                  <a:pt x="0" y="0"/>
                </a:moveTo>
                <a:lnTo>
                  <a:pt x="6398885" y="0"/>
                </a:lnTo>
                <a:lnTo>
                  <a:pt x="6398885" y="2926644"/>
                </a:lnTo>
                <a:lnTo>
                  <a:pt x="0" y="2926644"/>
                </a:lnTo>
                <a:lnTo>
                  <a:pt x="0" y="0"/>
                </a:lnTo>
                <a:close/>
              </a:path>
            </a:pathLst>
          </a:custGeom>
          <a:blipFill>
            <a:blip r:embed="rId4"/>
            <a:stretch>
              <a:fillRect t="-67391" b="-67391"/>
            </a:stretch>
          </a:blipFill>
        </p:spPr>
      </p:sp>
      <p:sp>
        <p:nvSpPr>
          <p:cNvPr id="5" name="Freeform 5"/>
          <p:cNvSpPr/>
          <p:nvPr/>
        </p:nvSpPr>
        <p:spPr>
          <a:xfrm rot="5695398">
            <a:off x="2378343" y="-1888074"/>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883378" y="-1370547"/>
            <a:ext cx="6883424" cy="6137029"/>
          </a:xfrm>
          <a:custGeom>
            <a:avLst/>
            <a:gdLst/>
            <a:ahLst/>
            <a:cxnLst/>
            <a:rect l="l" t="t" r="r" b="b"/>
            <a:pathLst>
              <a:path w="6883424" h="6137029">
                <a:moveTo>
                  <a:pt x="0" y="0"/>
                </a:moveTo>
                <a:lnTo>
                  <a:pt x="6883424" y="0"/>
                </a:lnTo>
                <a:lnTo>
                  <a:pt x="6883424" y="6137029"/>
                </a:lnTo>
                <a:lnTo>
                  <a:pt x="0" y="6137029"/>
                </a:lnTo>
                <a:lnTo>
                  <a:pt x="0" y="0"/>
                </a:lnTo>
                <a:close/>
              </a:path>
            </a:pathLst>
          </a:custGeom>
          <a:blipFill>
            <a:blip r:embed="rId6">
              <a:alphaModFix amt="60000"/>
            </a:blip>
            <a:stretch>
              <a:fillRect/>
            </a:stretch>
          </a:blipFill>
        </p:spPr>
      </p:sp>
      <p:sp>
        <p:nvSpPr>
          <p:cNvPr id="7" name="TextBox 7"/>
          <p:cNvSpPr txBox="1"/>
          <p:nvPr/>
        </p:nvSpPr>
        <p:spPr>
          <a:xfrm>
            <a:off x="4720608" y="82563"/>
            <a:ext cx="8438929" cy="1768450"/>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 PHƯƠNG ÁN 1</a:t>
            </a:r>
          </a:p>
          <a:p>
            <a:pPr algn="ctr">
              <a:lnSpc>
                <a:spcPts val="7000"/>
              </a:lnSpc>
            </a:pPr>
            <a:endParaRPr lang="en-US" sz="5000">
              <a:solidFill>
                <a:srgbClr val="FFFFFF"/>
              </a:solidFill>
              <a:latin typeface="Arimo Bold" panose="020B0704020202020204"/>
            </a:endParaRPr>
          </a:p>
        </p:txBody>
      </p:sp>
      <p:sp>
        <p:nvSpPr>
          <p:cNvPr id="8" name="Freeform 8"/>
          <p:cNvSpPr/>
          <p:nvPr/>
        </p:nvSpPr>
        <p:spPr>
          <a:xfrm>
            <a:off x="3437492" y="1028700"/>
            <a:ext cx="11445886" cy="9139625"/>
          </a:xfrm>
          <a:custGeom>
            <a:avLst/>
            <a:gdLst/>
            <a:ahLst/>
            <a:cxnLst/>
            <a:rect l="l" t="t" r="r" b="b"/>
            <a:pathLst>
              <a:path w="11445886" h="9139625">
                <a:moveTo>
                  <a:pt x="0" y="0"/>
                </a:moveTo>
                <a:lnTo>
                  <a:pt x="11445886" y="0"/>
                </a:lnTo>
                <a:lnTo>
                  <a:pt x="11445886" y="9139625"/>
                </a:lnTo>
                <a:lnTo>
                  <a:pt x="0" y="9139625"/>
                </a:lnTo>
                <a:lnTo>
                  <a:pt x="0" y="0"/>
                </a:lnTo>
                <a:close/>
              </a:path>
            </a:pathLst>
          </a:custGeom>
          <a:blipFill>
            <a:blip r:embed="rId7"/>
            <a:stretch>
              <a:fillRect/>
            </a:stretch>
          </a:blipFill>
        </p:spPr>
      </p:sp>
      <p:sp>
        <p:nvSpPr>
          <p:cNvPr id="9" name="TextBox 9"/>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a:off x="-3706854" y="7794978"/>
            <a:ext cx="6398885" cy="2926643"/>
          </a:xfrm>
          <a:custGeom>
            <a:avLst/>
            <a:gdLst/>
            <a:ahLst/>
            <a:cxnLst/>
            <a:rect l="l" t="t" r="r" b="b"/>
            <a:pathLst>
              <a:path w="6398885" h="2926643">
                <a:moveTo>
                  <a:pt x="0" y="0"/>
                </a:moveTo>
                <a:lnTo>
                  <a:pt x="6398885" y="0"/>
                </a:lnTo>
                <a:lnTo>
                  <a:pt x="6398885" y="2926644"/>
                </a:lnTo>
                <a:lnTo>
                  <a:pt x="0" y="2926644"/>
                </a:lnTo>
                <a:lnTo>
                  <a:pt x="0" y="0"/>
                </a:lnTo>
                <a:close/>
              </a:path>
            </a:pathLst>
          </a:custGeom>
          <a:blipFill>
            <a:blip r:embed="rId4"/>
            <a:stretch>
              <a:fillRect t="-67391" b="-67391"/>
            </a:stretch>
          </a:blipFill>
        </p:spPr>
      </p:sp>
      <p:sp>
        <p:nvSpPr>
          <p:cNvPr id="5" name="Freeform 5"/>
          <p:cNvSpPr/>
          <p:nvPr/>
        </p:nvSpPr>
        <p:spPr>
          <a:xfrm rot="5695398">
            <a:off x="2378343" y="-1888074"/>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883378" y="-1370547"/>
            <a:ext cx="6883424" cy="6137029"/>
          </a:xfrm>
          <a:custGeom>
            <a:avLst/>
            <a:gdLst/>
            <a:ahLst/>
            <a:cxnLst/>
            <a:rect l="l" t="t" r="r" b="b"/>
            <a:pathLst>
              <a:path w="6883424" h="6137029">
                <a:moveTo>
                  <a:pt x="0" y="0"/>
                </a:moveTo>
                <a:lnTo>
                  <a:pt x="6883424" y="0"/>
                </a:lnTo>
                <a:lnTo>
                  <a:pt x="6883424" y="6137029"/>
                </a:lnTo>
                <a:lnTo>
                  <a:pt x="0" y="6137029"/>
                </a:lnTo>
                <a:lnTo>
                  <a:pt x="0" y="0"/>
                </a:lnTo>
                <a:close/>
              </a:path>
            </a:pathLst>
          </a:custGeom>
          <a:blipFill>
            <a:blip r:embed="rId6">
              <a:alphaModFix amt="60000"/>
            </a:blip>
            <a:stretch>
              <a:fillRect/>
            </a:stretch>
          </a:blipFill>
        </p:spPr>
      </p:sp>
      <p:sp>
        <p:nvSpPr>
          <p:cNvPr id="7" name="Freeform 7"/>
          <p:cNvSpPr/>
          <p:nvPr/>
        </p:nvSpPr>
        <p:spPr>
          <a:xfrm>
            <a:off x="4720608" y="1372002"/>
            <a:ext cx="9986762" cy="2548705"/>
          </a:xfrm>
          <a:custGeom>
            <a:avLst/>
            <a:gdLst/>
            <a:ahLst/>
            <a:cxnLst/>
            <a:rect l="l" t="t" r="r" b="b"/>
            <a:pathLst>
              <a:path w="9986762" h="2548705">
                <a:moveTo>
                  <a:pt x="0" y="0"/>
                </a:moveTo>
                <a:lnTo>
                  <a:pt x="9986762" y="0"/>
                </a:lnTo>
                <a:lnTo>
                  <a:pt x="9986762" y="2548704"/>
                </a:lnTo>
                <a:lnTo>
                  <a:pt x="0" y="2548704"/>
                </a:lnTo>
                <a:lnTo>
                  <a:pt x="0" y="0"/>
                </a:lnTo>
                <a:close/>
              </a:path>
            </a:pathLst>
          </a:custGeom>
          <a:blipFill>
            <a:blip r:embed="rId7"/>
            <a:stretch>
              <a:fillRect/>
            </a:stretch>
          </a:blipFill>
        </p:spPr>
      </p:sp>
      <p:sp>
        <p:nvSpPr>
          <p:cNvPr id="8" name="Freeform 8"/>
          <p:cNvSpPr/>
          <p:nvPr/>
        </p:nvSpPr>
        <p:spPr>
          <a:xfrm>
            <a:off x="4720608" y="7246709"/>
            <a:ext cx="9896534" cy="914254"/>
          </a:xfrm>
          <a:custGeom>
            <a:avLst/>
            <a:gdLst/>
            <a:ahLst/>
            <a:cxnLst/>
            <a:rect l="l" t="t" r="r" b="b"/>
            <a:pathLst>
              <a:path w="9896534" h="914254">
                <a:moveTo>
                  <a:pt x="0" y="0"/>
                </a:moveTo>
                <a:lnTo>
                  <a:pt x="9896535" y="0"/>
                </a:lnTo>
                <a:lnTo>
                  <a:pt x="9896535" y="914253"/>
                </a:lnTo>
                <a:lnTo>
                  <a:pt x="0" y="914253"/>
                </a:lnTo>
                <a:lnTo>
                  <a:pt x="0" y="0"/>
                </a:lnTo>
                <a:close/>
              </a:path>
            </a:pathLst>
          </a:custGeom>
          <a:blipFill>
            <a:blip r:embed="rId8"/>
            <a:stretch>
              <a:fillRect l="-369" r="-369"/>
            </a:stretch>
          </a:blipFill>
        </p:spPr>
      </p:sp>
      <p:sp>
        <p:nvSpPr>
          <p:cNvPr id="9" name="Freeform 9"/>
          <p:cNvSpPr/>
          <p:nvPr/>
        </p:nvSpPr>
        <p:spPr>
          <a:xfrm>
            <a:off x="4769255" y="5276090"/>
            <a:ext cx="9799241" cy="900478"/>
          </a:xfrm>
          <a:custGeom>
            <a:avLst/>
            <a:gdLst/>
            <a:ahLst/>
            <a:cxnLst/>
            <a:rect l="l" t="t" r="r" b="b"/>
            <a:pathLst>
              <a:path w="9799241" h="900478">
                <a:moveTo>
                  <a:pt x="0" y="0"/>
                </a:moveTo>
                <a:lnTo>
                  <a:pt x="9799241" y="0"/>
                </a:lnTo>
                <a:lnTo>
                  <a:pt x="9799241" y="900478"/>
                </a:lnTo>
                <a:lnTo>
                  <a:pt x="0" y="900478"/>
                </a:lnTo>
                <a:lnTo>
                  <a:pt x="0" y="0"/>
                </a:lnTo>
                <a:close/>
              </a:path>
            </a:pathLst>
          </a:custGeom>
          <a:blipFill>
            <a:blip r:embed="rId9"/>
            <a:stretch>
              <a:fillRect b="-8822"/>
            </a:stretch>
          </a:blipFill>
        </p:spPr>
      </p:sp>
      <p:sp>
        <p:nvSpPr>
          <p:cNvPr id="10" name="TextBox 10"/>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sp>
        <p:nvSpPr>
          <p:cNvPr id="3" name="Freeform 3"/>
          <p:cNvSpPr/>
          <p:nvPr/>
        </p:nvSpPr>
        <p:spPr>
          <a:xfrm>
            <a:off x="-717555" y="4006616"/>
            <a:ext cx="8659185" cy="7252371"/>
          </a:xfrm>
          <a:custGeom>
            <a:avLst/>
            <a:gdLst/>
            <a:ahLst/>
            <a:cxnLst/>
            <a:rect l="l" t="t" r="r" b="b"/>
            <a:pathLst>
              <a:path w="8659185" h="7252371">
                <a:moveTo>
                  <a:pt x="0" y="0"/>
                </a:moveTo>
                <a:lnTo>
                  <a:pt x="8659185" y="0"/>
                </a:lnTo>
                <a:lnTo>
                  <a:pt x="8659185" y="7252371"/>
                </a:lnTo>
                <a:lnTo>
                  <a:pt x="0" y="7252371"/>
                </a:lnTo>
                <a:lnTo>
                  <a:pt x="0" y="0"/>
                </a:lnTo>
                <a:close/>
              </a:path>
            </a:pathLst>
          </a:custGeom>
          <a:blipFill>
            <a:blip r:embed="rId3">
              <a:alphaModFix amt="6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414749" y="-2425962"/>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grpSp>
        <p:nvGrpSpPr>
          <p:cNvPr id="5" name="Group 5"/>
          <p:cNvGrpSpPr/>
          <p:nvPr/>
        </p:nvGrpSpPr>
        <p:grpSpPr>
          <a:xfrm>
            <a:off x="1028700" y="900112"/>
            <a:ext cx="16230600" cy="8486775"/>
            <a:chOff x="0" y="0"/>
            <a:chExt cx="21640800" cy="11315700"/>
          </a:xfrm>
        </p:grpSpPr>
        <p:grpSp>
          <p:nvGrpSpPr>
            <p:cNvPr id="6" name="Group 6"/>
            <p:cNvGrpSpPr/>
            <p:nvPr/>
          </p:nvGrpSpPr>
          <p:grpSpPr>
            <a:xfrm>
              <a:off x="0" y="0"/>
              <a:ext cx="21640800" cy="11315700"/>
              <a:chOff x="0" y="0"/>
              <a:chExt cx="4274726" cy="2235200"/>
            </a:xfrm>
          </p:grpSpPr>
          <p:sp>
            <p:nvSpPr>
              <p:cNvPr id="7" name="Freeform 7"/>
              <p:cNvSpPr/>
              <p:nvPr/>
            </p:nvSpPr>
            <p:spPr>
              <a:xfrm>
                <a:off x="0" y="0"/>
                <a:ext cx="4274726" cy="2235200"/>
              </a:xfrm>
              <a:custGeom>
                <a:avLst/>
                <a:gdLst/>
                <a:ahLst/>
                <a:cxnLst/>
                <a:rect l="l" t="t" r="r" b="b"/>
                <a:pathLst>
                  <a:path w="4274726" h="2235200">
                    <a:moveTo>
                      <a:pt x="0" y="0"/>
                    </a:moveTo>
                    <a:lnTo>
                      <a:pt x="4274726" y="0"/>
                    </a:lnTo>
                    <a:lnTo>
                      <a:pt x="4274726" y="2235200"/>
                    </a:lnTo>
                    <a:lnTo>
                      <a:pt x="0" y="2235200"/>
                    </a:lnTo>
                    <a:close/>
                  </a:path>
                </a:pathLst>
              </a:custGeom>
              <a:solidFill>
                <a:srgbClr val="000000">
                  <a:alpha val="0"/>
                </a:srgbClr>
              </a:solidFill>
              <a:ln w="19050" cap="sq">
                <a:solidFill>
                  <a:srgbClr val="F4F4F4"/>
                </a:solidFill>
                <a:prstDash val="solid"/>
                <a:miter/>
              </a:ln>
            </p:spPr>
          </p:sp>
          <p:sp>
            <p:nvSpPr>
              <p:cNvPr id="8" name="TextBox 8"/>
              <p:cNvSpPr txBox="1"/>
              <p:nvPr/>
            </p:nvSpPr>
            <p:spPr>
              <a:xfrm>
                <a:off x="0" y="-38100"/>
                <a:ext cx="4274726" cy="22733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213657" y="273427"/>
              <a:ext cx="21213487" cy="10768846"/>
              <a:chOff x="0" y="0"/>
              <a:chExt cx="4190318" cy="2127179"/>
            </a:xfrm>
          </p:grpSpPr>
          <p:sp>
            <p:nvSpPr>
              <p:cNvPr id="10" name="Freeform 10"/>
              <p:cNvSpPr/>
              <p:nvPr/>
            </p:nvSpPr>
            <p:spPr>
              <a:xfrm>
                <a:off x="0" y="0"/>
                <a:ext cx="4190318" cy="2127179"/>
              </a:xfrm>
              <a:custGeom>
                <a:avLst/>
                <a:gdLst/>
                <a:ahLst/>
                <a:cxnLst/>
                <a:rect l="l" t="t" r="r" b="b"/>
                <a:pathLst>
                  <a:path w="4190318" h="2127179">
                    <a:moveTo>
                      <a:pt x="0" y="0"/>
                    </a:moveTo>
                    <a:lnTo>
                      <a:pt x="4190318" y="0"/>
                    </a:lnTo>
                    <a:lnTo>
                      <a:pt x="4190318" y="2127179"/>
                    </a:lnTo>
                    <a:lnTo>
                      <a:pt x="0" y="2127179"/>
                    </a:lnTo>
                    <a:close/>
                  </a:path>
                </a:pathLst>
              </a:custGeom>
              <a:solidFill>
                <a:srgbClr val="F4F4F4"/>
              </a:solidFill>
              <a:ln cap="sq">
                <a:noFill/>
                <a:prstDash val="solid"/>
                <a:miter/>
              </a:ln>
            </p:spPr>
          </p:sp>
          <p:sp>
            <p:nvSpPr>
              <p:cNvPr id="11" name="TextBox 11"/>
              <p:cNvSpPr txBox="1"/>
              <p:nvPr/>
            </p:nvSpPr>
            <p:spPr>
              <a:xfrm>
                <a:off x="0" y="-38100"/>
                <a:ext cx="4190318" cy="2165279"/>
              </a:xfrm>
              <a:prstGeom prst="rect">
                <a:avLst/>
              </a:prstGeom>
            </p:spPr>
            <p:txBody>
              <a:bodyPr lIns="50800" tIns="50800" rIns="50800" bIns="50800" rtlCol="0" anchor="ctr"/>
              <a:lstStyle/>
              <a:p>
                <a:pPr algn="ctr">
                  <a:lnSpc>
                    <a:spcPts val="2100"/>
                  </a:lnSpc>
                </a:pPr>
                <a:endParaRPr/>
              </a:p>
            </p:txBody>
          </p:sp>
        </p:grpSp>
      </p:grpSp>
      <p:sp>
        <p:nvSpPr>
          <p:cNvPr id="12" name="Freeform 12"/>
          <p:cNvSpPr/>
          <p:nvPr/>
        </p:nvSpPr>
        <p:spPr>
          <a:xfrm>
            <a:off x="-2487941" y="-2547983"/>
            <a:ext cx="7617435" cy="8179795"/>
          </a:xfrm>
          <a:custGeom>
            <a:avLst/>
            <a:gdLst/>
            <a:ahLst/>
            <a:cxnLst/>
            <a:rect l="l" t="t" r="r" b="b"/>
            <a:pathLst>
              <a:path w="7617435" h="8179795">
                <a:moveTo>
                  <a:pt x="0" y="0"/>
                </a:moveTo>
                <a:lnTo>
                  <a:pt x="7617435" y="0"/>
                </a:lnTo>
                <a:lnTo>
                  <a:pt x="7617435" y="8179795"/>
                </a:lnTo>
                <a:lnTo>
                  <a:pt x="0" y="8179795"/>
                </a:lnTo>
                <a:lnTo>
                  <a:pt x="0" y="0"/>
                </a:lnTo>
                <a:close/>
              </a:path>
            </a:pathLst>
          </a:custGeom>
          <a:blipFill>
            <a:blip r:embed="rId7"/>
            <a:stretch>
              <a:fillRect/>
            </a:stretch>
          </a:blipFill>
        </p:spPr>
      </p:sp>
      <p:sp>
        <p:nvSpPr>
          <p:cNvPr id="13" name="Freeform 13"/>
          <p:cNvSpPr/>
          <p:nvPr/>
        </p:nvSpPr>
        <p:spPr>
          <a:xfrm>
            <a:off x="13300109" y="4054241"/>
            <a:ext cx="8661229" cy="9300648"/>
          </a:xfrm>
          <a:custGeom>
            <a:avLst/>
            <a:gdLst/>
            <a:ahLst/>
            <a:cxnLst/>
            <a:rect l="l" t="t" r="r" b="b"/>
            <a:pathLst>
              <a:path w="8661229" h="9300648">
                <a:moveTo>
                  <a:pt x="0" y="0"/>
                </a:moveTo>
                <a:lnTo>
                  <a:pt x="8661229" y="0"/>
                </a:lnTo>
                <a:lnTo>
                  <a:pt x="8661229" y="9300648"/>
                </a:lnTo>
                <a:lnTo>
                  <a:pt x="0" y="9300648"/>
                </a:lnTo>
                <a:lnTo>
                  <a:pt x="0" y="0"/>
                </a:lnTo>
                <a:close/>
              </a:path>
            </a:pathLst>
          </a:custGeom>
          <a:blipFill>
            <a:blip r:embed="rId7"/>
            <a:stretch>
              <a:fillRect/>
            </a:stretch>
          </a:blipFill>
        </p:spPr>
      </p:sp>
      <p:sp>
        <p:nvSpPr>
          <p:cNvPr id="14" name="AutoShape 14"/>
          <p:cNvSpPr/>
          <p:nvPr/>
        </p:nvSpPr>
        <p:spPr>
          <a:xfrm>
            <a:off x="2202341" y="8342440"/>
            <a:ext cx="13883317" cy="0"/>
          </a:xfrm>
          <a:prstGeom prst="line">
            <a:avLst/>
          </a:prstGeom>
          <a:ln w="19050" cap="flat">
            <a:solidFill>
              <a:srgbClr val="120544"/>
            </a:solidFill>
            <a:prstDash val="solid"/>
            <a:headEnd type="none" w="sm" len="sm"/>
            <a:tailEnd type="none" w="sm" len="sm"/>
          </a:ln>
        </p:spPr>
      </p:sp>
      <p:sp>
        <p:nvSpPr>
          <p:cNvPr id="15" name="AutoShape 15"/>
          <p:cNvSpPr/>
          <p:nvPr/>
        </p:nvSpPr>
        <p:spPr>
          <a:xfrm>
            <a:off x="2202341" y="2636725"/>
            <a:ext cx="13883317" cy="0"/>
          </a:xfrm>
          <a:prstGeom prst="line">
            <a:avLst/>
          </a:prstGeom>
          <a:ln w="19050" cap="flat">
            <a:solidFill>
              <a:srgbClr val="120544"/>
            </a:solidFill>
            <a:prstDash val="solid"/>
            <a:headEnd type="none" w="sm" len="sm"/>
            <a:tailEnd type="none" w="sm" len="sm"/>
          </a:ln>
        </p:spPr>
      </p:sp>
      <p:sp>
        <p:nvSpPr>
          <p:cNvPr id="16" name="Freeform 16"/>
          <p:cNvSpPr/>
          <p:nvPr/>
        </p:nvSpPr>
        <p:spPr>
          <a:xfrm>
            <a:off x="-1178422" y="-2425962"/>
            <a:ext cx="5751117" cy="5456372"/>
          </a:xfrm>
          <a:custGeom>
            <a:avLst/>
            <a:gdLst/>
            <a:ahLst/>
            <a:cxnLst/>
            <a:rect l="l" t="t" r="r" b="b"/>
            <a:pathLst>
              <a:path w="5751117" h="5456372">
                <a:moveTo>
                  <a:pt x="0" y="0"/>
                </a:moveTo>
                <a:lnTo>
                  <a:pt x="5751117" y="0"/>
                </a:lnTo>
                <a:lnTo>
                  <a:pt x="5751117" y="5456372"/>
                </a:lnTo>
                <a:lnTo>
                  <a:pt x="0" y="5456372"/>
                </a:lnTo>
                <a:lnTo>
                  <a:pt x="0" y="0"/>
                </a:lnTo>
                <a:close/>
              </a:path>
            </a:pathLst>
          </a:custGeom>
          <a:blipFill>
            <a:blip r:embed="rId8"/>
            <a:stretch>
              <a:fillRect/>
            </a:stretch>
          </a:blipFill>
        </p:spPr>
      </p:sp>
      <p:sp>
        <p:nvSpPr>
          <p:cNvPr id="17" name="Freeform 17"/>
          <p:cNvSpPr/>
          <p:nvPr/>
        </p:nvSpPr>
        <p:spPr>
          <a:xfrm>
            <a:off x="12538198" y="8351965"/>
            <a:ext cx="3309932" cy="3231321"/>
          </a:xfrm>
          <a:custGeom>
            <a:avLst/>
            <a:gdLst/>
            <a:ahLst/>
            <a:cxnLst/>
            <a:rect l="l" t="t" r="r" b="b"/>
            <a:pathLst>
              <a:path w="3309932" h="3231321">
                <a:moveTo>
                  <a:pt x="0" y="0"/>
                </a:moveTo>
                <a:lnTo>
                  <a:pt x="3309932" y="0"/>
                </a:lnTo>
                <a:lnTo>
                  <a:pt x="3309932" y="3231321"/>
                </a:lnTo>
                <a:lnTo>
                  <a:pt x="0" y="3231321"/>
                </a:lnTo>
                <a:lnTo>
                  <a:pt x="0" y="0"/>
                </a:lnTo>
                <a:close/>
              </a:path>
            </a:pathLst>
          </a:custGeom>
          <a:blipFill>
            <a:blip r:embed="rId9"/>
            <a:stretch>
              <a:fillRect/>
            </a:stretch>
          </a:blipFill>
        </p:spPr>
      </p:sp>
      <p:sp>
        <p:nvSpPr>
          <p:cNvPr id="18" name="TextBox 18"/>
          <p:cNvSpPr txBox="1"/>
          <p:nvPr/>
        </p:nvSpPr>
        <p:spPr>
          <a:xfrm>
            <a:off x="4815841" y="1416254"/>
            <a:ext cx="8181261" cy="906145"/>
          </a:xfrm>
          <a:prstGeom prst="rect">
            <a:avLst/>
          </a:prstGeom>
        </p:spPr>
        <p:txBody>
          <a:bodyPr lIns="0" tIns="0" rIns="0" bIns="0" rtlCol="0" anchor="t">
            <a:spAutoFit/>
          </a:bodyPr>
          <a:lstStyle/>
          <a:p>
            <a:pPr algn="ctr">
              <a:lnSpc>
                <a:spcPts val="7280"/>
              </a:lnSpc>
            </a:pPr>
            <a:r>
              <a:rPr lang="en-US" sz="5200">
                <a:solidFill>
                  <a:srgbClr val="120544"/>
                </a:solidFill>
                <a:latin typeface="Arimo Bold" panose="020B0704020202020204"/>
              </a:rPr>
              <a:t>DANH SÁCH THÀNH VIÊN</a:t>
            </a:r>
          </a:p>
        </p:txBody>
      </p:sp>
      <p:sp>
        <p:nvSpPr>
          <p:cNvPr id="19" name="TextBox 19"/>
          <p:cNvSpPr txBox="1"/>
          <p:nvPr/>
        </p:nvSpPr>
        <p:spPr>
          <a:xfrm>
            <a:off x="4568997" y="3772964"/>
            <a:ext cx="10823403" cy="718145"/>
          </a:xfrm>
          <a:prstGeom prst="rect">
            <a:avLst/>
          </a:prstGeom>
        </p:spPr>
        <p:txBody>
          <a:bodyPr wrap="square" lIns="0" tIns="0" rIns="0" bIns="0" rtlCol="0" anchor="t">
            <a:spAutoFit/>
          </a:bodyPr>
          <a:lstStyle/>
          <a:p>
            <a:pPr>
              <a:lnSpc>
                <a:spcPts val="5600"/>
              </a:lnSpc>
            </a:pPr>
            <a:r>
              <a:rPr lang="en-US" sz="4000" smtClean="0">
                <a:solidFill>
                  <a:srgbClr val="120544"/>
                </a:solidFill>
                <a:latin typeface="Arimo" panose="020B0604020202020204"/>
              </a:rPr>
              <a:t>2.    </a:t>
            </a:r>
            <a:r>
              <a:rPr lang="en-US" sz="4000" smtClean="0">
                <a:solidFill>
                  <a:srgbClr val="000000"/>
                </a:solidFill>
                <a:latin typeface="Arimo" panose="020B0604020202020204"/>
              </a:rPr>
              <a:t>Lữ </a:t>
            </a:r>
            <a:r>
              <a:rPr lang="en-US" sz="4000">
                <a:solidFill>
                  <a:srgbClr val="000000"/>
                </a:solidFill>
                <a:latin typeface="Arimo" panose="020B0604020202020204"/>
              </a:rPr>
              <a:t>Ngọc Hộp - </a:t>
            </a:r>
            <a:r>
              <a:rPr lang="en-US" sz="4000" smtClean="0">
                <a:solidFill>
                  <a:srgbClr val="000000"/>
                </a:solidFill>
                <a:latin typeface="Arimo" panose="020B0604020202020204"/>
              </a:rPr>
              <a:t>3120410187</a:t>
            </a:r>
            <a:endParaRPr lang="en-US" sz="4000">
              <a:solidFill>
                <a:srgbClr val="000000"/>
              </a:solidFill>
              <a:latin typeface="Arimo" panose="020B0604020202020204"/>
            </a:endParaRPr>
          </a:p>
        </p:txBody>
      </p:sp>
      <p:grpSp>
        <p:nvGrpSpPr>
          <p:cNvPr id="20" name="Group 20"/>
          <p:cNvGrpSpPr/>
          <p:nvPr/>
        </p:nvGrpSpPr>
        <p:grpSpPr>
          <a:xfrm>
            <a:off x="4132769" y="2941871"/>
            <a:ext cx="10579960" cy="1286287"/>
            <a:chOff x="-69475" y="-118053"/>
            <a:chExt cx="14106613" cy="1715049"/>
          </a:xfrm>
        </p:grpSpPr>
        <p:sp>
          <p:nvSpPr>
            <p:cNvPr id="21" name="TextBox 21"/>
            <p:cNvSpPr txBox="1"/>
            <p:nvPr/>
          </p:nvSpPr>
          <p:spPr>
            <a:xfrm>
              <a:off x="-69475" y="-118053"/>
              <a:ext cx="14106613" cy="889132"/>
            </a:xfrm>
            <a:prstGeom prst="rect">
              <a:avLst/>
            </a:prstGeom>
          </p:spPr>
          <p:txBody>
            <a:bodyPr wrap="square" lIns="0" tIns="0" rIns="0" bIns="0" rtlCol="0" anchor="t">
              <a:spAutoFit/>
            </a:bodyPr>
            <a:lstStyle/>
            <a:p>
              <a:pPr marL="431800" lvl="1" indent="0">
                <a:lnSpc>
                  <a:spcPts val="5240"/>
                </a:lnSpc>
                <a:spcBef>
                  <a:spcPct val="0"/>
                </a:spcBef>
                <a:buFont typeface="Arial" panose="020B0604020202020204"/>
                <a:buNone/>
              </a:pPr>
              <a:r>
                <a:rPr lang="en-US" sz="4000" spc="119">
                  <a:solidFill>
                    <a:srgbClr val="000000"/>
                  </a:solidFill>
                  <a:latin typeface="Arimo" panose="020B0604020202020204"/>
                </a:rPr>
                <a:t>1.  </a:t>
              </a:r>
              <a:r>
                <a:rPr lang="en-US" sz="4000" spc="119" smtClean="0">
                  <a:solidFill>
                    <a:srgbClr val="000000"/>
                  </a:solidFill>
                  <a:latin typeface="Arimo" panose="020B0604020202020204"/>
                </a:rPr>
                <a:t> Trần </a:t>
              </a:r>
              <a:r>
                <a:rPr lang="en-US" sz="4000" spc="119">
                  <a:solidFill>
                    <a:srgbClr val="000000"/>
                  </a:solidFill>
                  <a:latin typeface="Arimo" panose="020B0604020202020204"/>
                </a:rPr>
                <a:t>Văn Thông - </a:t>
              </a:r>
              <a:r>
                <a:rPr lang="en-US" sz="4000" spc="119" smtClean="0">
                  <a:solidFill>
                    <a:srgbClr val="000000"/>
                  </a:solidFill>
                  <a:latin typeface="Arimo" panose="020B0604020202020204"/>
                </a:rPr>
                <a:t>3120410509</a:t>
              </a:r>
              <a:endParaRPr lang="en-US" sz="4000" spc="119">
                <a:solidFill>
                  <a:srgbClr val="000000"/>
                </a:solidFill>
                <a:latin typeface="Arimo" panose="020B0604020202020204"/>
              </a:endParaRPr>
            </a:p>
          </p:txBody>
        </p:sp>
        <p:sp>
          <p:nvSpPr>
            <p:cNvPr id="22" name="TextBox 22"/>
            <p:cNvSpPr txBox="1"/>
            <p:nvPr/>
          </p:nvSpPr>
          <p:spPr>
            <a:xfrm>
              <a:off x="0" y="1024947"/>
              <a:ext cx="12590924" cy="572049"/>
            </a:xfrm>
            <a:prstGeom prst="rect">
              <a:avLst/>
            </a:prstGeom>
          </p:spPr>
          <p:txBody>
            <a:bodyPr lIns="0" tIns="0" rIns="0" bIns="0" rtlCol="0" anchor="t">
              <a:spAutoFit/>
            </a:bodyPr>
            <a:lstStyle/>
            <a:p>
              <a:pPr marL="0" lvl="0" indent="0">
                <a:lnSpc>
                  <a:spcPts val="3525"/>
                </a:lnSpc>
              </a:pPr>
              <a:endParaRPr/>
            </a:p>
          </p:txBody>
        </p:sp>
      </p:grpSp>
      <p:sp>
        <p:nvSpPr>
          <p:cNvPr id="23" name="TextBox 23"/>
          <p:cNvSpPr txBox="1"/>
          <p:nvPr/>
        </p:nvSpPr>
        <p:spPr>
          <a:xfrm>
            <a:off x="4572695" y="4628513"/>
            <a:ext cx="8063827" cy="718145"/>
          </a:xfrm>
          <a:prstGeom prst="rect">
            <a:avLst/>
          </a:prstGeom>
        </p:spPr>
        <p:txBody>
          <a:bodyPr lIns="0" tIns="0" rIns="0" bIns="0" rtlCol="0" anchor="t">
            <a:spAutoFit/>
          </a:bodyPr>
          <a:lstStyle/>
          <a:p>
            <a:pPr>
              <a:lnSpc>
                <a:spcPts val="5600"/>
              </a:lnSpc>
            </a:pPr>
            <a:r>
              <a:rPr lang="en-US" sz="4000">
                <a:solidFill>
                  <a:srgbClr val="000000"/>
                </a:solidFill>
                <a:latin typeface="Arimo" panose="020B0604020202020204"/>
              </a:rPr>
              <a:t>3.    </a:t>
            </a:r>
            <a:r>
              <a:rPr lang="en-US" sz="4000" smtClean="0">
                <a:solidFill>
                  <a:srgbClr val="000000"/>
                </a:solidFill>
                <a:latin typeface="Arimo" panose="020B0604020202020204"/>
              </a:rPr>
              <a:t>Võ </a:t>
            </a:r>
            <a:r>
              <a:rPr lang="en-US" sz="4000">
                <a:solidFill>
                  <a:srgbClr val="000000"/>
                </a:solidFill>
                <a:latin typeface="Arimo" panose="020B0604020202020204"/>
              </a:rPr>
              <a:t>Văn Huấn   - 3120410190</a:t>
            </a:r>
          </a:p>
        </p:txBody>
      </p:sp>
      <p:sp>
        <p:nvSpPr>
          <p:cNvPr id="24" name="TextBox 24"/>
          <p:cNvSpPr txBox="1"/>
          <p:nvPr/>
        </p:nvSpPr>
        <p:spPr>
          <a:xfrm>
            <a:off x="4572695" y="5537682"/>
            <a:ext cx="9842054" cy="698499"/>
          </a:xfrm>
          <a:prstGeom prst="rect">
            <a:avLst/>
          </a:prstGeom>
        </p:spPr>
        <p:txBody>
          <a:bodyPr lIns="0" tIns="0" rIns="0" bIns="0" rtlCol="0" anchor="t">
            <a:spAutoFit/>
          </a:bodyPr>
          <a:lstStyle/>
          <a:p>
            <a:pPr>
              <a:lnSpc>
                <a:spcPts val="5600"/>
              </a:lnSpc>
            </a:pPr>
            <a:r>
              <a:rPr lang="en-US" sz="4000">
                <a:solidFill>
                  <a:srgbClr val="000000"/>
                </a:solidFill>
                <a:latin typeface="Arimo" panose="020B0604020202020204"/>
              </a:rPr>
              <a:t>4.    Trương Văn Công  - 3120410074</a:t>
            </a:r>
          </a:p>
        </p:txBody>
      </p:sp>
      <p:sp>
        <p:nvSpPr>
          <p:cNvPr id="25" name="TextBox 25"/>
          <p:cNvSpPr txBox="1"/>
          <p:nvPr/>
        </p:nvSpPr>
        <p:spPr>
          <a:xfrm>
            <a:off x="4572695" y="6487569"/>
            <a:ext cx="9842054" cy="698499"/>
          </a:xfrm>
          <a:prstGeom prst="rect">
            <a:avLst/>
          </a:prstGeom>
        </p:spPr>
        <p:txBody>
          <a:bodyPr lIns="0" tIns="0" rIns="0" bIns="0" rtlCol="0" anchor="t">
            <a:spAutoFit/>
          </a:bodyPr>
          <a:lstStyle/>
          <a:p>
            <a:pPr>
              <a:lnSpc>
                <a:spcPts val="5600"/>
              </a:lnSpc>
            </a:pPr>
            <a:r>
              <a:rPr lang="en-US" sz="4000">
                <a:solidFill>
                  <a:srgbClr val="000000"/>
                </a:solidFill>
                <a:latin typeface="Arimo" panose="020B0604020202020204"/>
              </a:rPr>
              <a:t>5.    Lữ Nhựt Duy - 3120410091</a:t>
            </a:r>
          </a:p>
        </p:txBody>
      </p:sp>
      <p:sp>
        <p:nvSpPr>
          <p:cNvPr id="26" name="TextBox 26"/>
          <p:cNvSpPr txBox="1"/>
          <p:nvPr/>
        </p:nvSpPr>
        <p:spPr>
          <a:xfrm>
            <a:off x="4572695" y="7382820"/>
            <a:ext cx="9842054" cy="698499"/>
          </a:xfrm>
          <a:prstGeom prst="rect">
            <a:avLst/>
          </a:prstGeom>
        </p:spPr>
        <p:txBody>
          <a:bodyPr lIns="0" tIns="0" rIns="0" bIns="0" rtlCol="0" anchor="t">
            <a:spAutoFit/>
          </a:bodyPr>
          <a:lstStyle/>
          <a:p>
            <a:pPr>
              <a:lnSpc>
                <a:spcPts val="5600"/>
              </a:lnSpc>
            </a:pPr>
            <a:r>
              <a:rPr lang="en-US" sz="4000">
                <a:solidFill>
                  <a:srgbClr val="000000"/>
                </a:solidFill>
                <a:latin typeface="Arimo" panose="020B0604020202020204"/>
              </a:rPr>
              <a:t>6.   Nguyễn Thanh Vũ - 3120410623</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grpSp>
        <p:nvGrpSpPr>
          <p:cNvPr id="3" name="Group 3"/>
          <p:cNvGrpSpPr/>
          <p:nvPr/>
        </p:nvGrpSpPr>
        <p:grpSpPr>
          <a:xfrm>
            <a:off x="0" y="-126630"/>
            <a:ext cx="18288000" cy="1952277"/>
            <a:chOff x="0" y="0"/>
            <a:chExt cx="6186311" cy="660400"/>
          </a:xfrm>
        </p:grpSpPr>
        <p:sp>
          <p:nvSpPr>
            <p:cNvPr id="4" name="Freeform 4"/>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ABAFF"/>
            </a:solidFill>
          </p:spPr>
        </p:sp>
      </p:grpSp>
      <p:sp>
        <p:nvSpPr>
          <p:cNvPr id="5" name="Freeform 5"/>
          <p:cNvSpPr/>
          <p:nvPr/>
        </p:nvSpPr>
        <p:spPr>
          <a:xfrm>
            <a:off x="4532896" y="1676640"/>
            <a:ext cx="7315200" cy="279308"/>
          </a:xfrm>
          <a:custGeom>
            <a:avLst/>
            <a:gdLst/>
            <a:ahLst/>
            <a:cxnLst/>
            <a:rect l="l" t="t" r="r" b="b"/>
            <a:pathLst>
              <a:path w="7315200" h="279308">
                <a:moveTo>
                  <a:pt x="0" y="0"/>
                </a:moveTo>
                <a:lnTo>
                  <a:pt x="7315200" y="0"/>
                </a:lnTo>
                <a:lnTo>
                  <a:pt x="7315200" y="279307"/>
                </a:lnTo>
                <a:lnTo>
                  <a:pt x="0" y="279307"/>
                </a:lnTo>
                <a:lnTo>
                  <a:pt x="0" y="0"/>
                </a:lnTo>
                <a:close/>
              </a:path>
            </a:pathLst>
          </a:custGeom>
          <a:blipFill>
            <a:blip r:embed="rId3">
              <a:alphaModFix amt="57000"/>
            </a:blip>
            <a:stretch>
              <a:fillRect/>
            </a:stretch>
          </a:blipFill>
        </p:spPr>
      </p:sp>
      <p:sp>
        <p:nvSpPr>
          <p:cNvPr id="6" name="Freeform 6"/>
          <p:cNvSpPr/>
          <p:nvPr/>
        </p:nvSpPr>
        <p:spPr>
          <a:xfrm>
            <a:off x="1811071" y="391019"/>
            <a:ext cx="14665858" cy="9504961"/>
          </a:xfrm>
          <a:custGeom>
            <a:avLst/>
            <a:gdLst/>
            <a:ahLst/>
            <a:cxnLst/>
            <a:rect l="l" t="t" r="r" b="b"/>
            <a:pathLst>
              <a:path w="14665858" h="9504961">
                <a:moveTo>
                  <a:pt x="0" y="0"/>
                </a:moveTo>
                <a:lnTo>
                  <a:pt x="14665858" y="0"/>
                </a:lnTo>
                <a:lnTo>
                  <a:pt x="14665858" y="9504962"/>
                </a:lnTo>
                <a:lnTo>
                  <a:pt x="0" y="9504962"/>
                </a:lnTo>
                <a:lnTo>
                  <a:pt x="0" y="0"/>
                </a:lnTo>
                <a:close/>
              </a:path>
            </a:pathLst>
          </a:custGeom>
          <a:blipFill>
            <a:blip r:embed="rId4"/>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a:off x="-3706854" y="7794978"/>
            <a:ext cx="6398885" cy="2926643"/>
          </a:xfrm>
          <a:custGeom>
            <a:avLst/>
            <a:gdLst/>
            <a:ahLst/>
            <a:cxnLst/>
            <a:rect l="l" t="t" r="r" b="b"/>
            <a:pathLst>
              <a:path w="6398885" h="2926643">
                <a:moveTo>
                  <a:pt x="0" y="0"/>
                </a:moveTo>
                <a:lnTo>
                  <a:pt x="6398885" y="0"/>
                </a:lnTo>
                <a:lnTo>
                  <a:pt x="6398885" y="2926644"/>
                </a:lnTo>
                <a:lnTo>
                  <a:pt x="0" y="2926644"/>
                </a:lnTo>
                <a:lnTo>
                  <a:pt x="0" y="0"/>
                </a:lnTo>
                <a:close/>
              </a:path>
            </a:pathLst>
          </a:custGeom>
          <a:blipFill>
            <a:blip r:embed="rId4"/>
            <a:stretch>
              <a:fillRect t="-67391" b="-67391"/>
            </a:stretch>
          </a:blipFill>
        </p:spPr>
      </p:sp>
      <p:sp>
        <p:nvSpPr>
          <p:cNvPr id="5" name="Freeform 5"/>
          <p:cNvSpPr/>
          <p:nvPr/>
        </p:nvSpPr>
        <p:spPr>
          <a:xfrm rot="5695398">
            <a:off x="2378343" y="-1888074"/>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883378" y="-1370547"/>
            <a:ext cx="6883424" cy="6137029"/>
          </a:xfrm>
          <a:custGeom>
            <a:avLst/>
            <a:gdLst/>
            <a:ahLst/>
            <a:cxnLst/>
            <a:rect l="l" t="t" r="r" b="b"/>
            <a:pathLst>
              <a:path w="6883424" h="6137029">
                <a:moveTo>
                  <a:pt x="0" y="0"/>
                </a:moveTo>
                <a:lnTo>
                  <a:pt x="6883424" y="0"/>
                </a:lnTo>
                <a:lnTo>
                  <a:pt x="6883424" y="6137029"/>
                </a:lnTo>
                <a:lnTo>
                  <a:pt x="0" y="6137029"/>
                </a:lnTo>
                <a:lnTo>
                  <a:pt x="0" y="0"/>
                </a:lnTo>
                <a:close/>
              </a:path>
            </a:pathLst>
          </a:custGeom>
          <a:blipFill>
            <a:blip r:embed="rId6">
              <a:alphaModFix amt="60000"/>
            </a:blip>
            <a:stretch>
              <a:fillRect/>
            </a:stretch>
          </a:blipFill>
        </p:spPr>
      </p:sp>
      <p:sp>
        <p:nvSpPr>
          <p:cNvPr id="7" name="Freeform 7"/>
          <p:cNvSpPr/>
          <p:nvPr/>
        </p:nvSpPr>
        <p:spPr>
          <a:xfrm>
            <a:off x="0" y="0"/>
            <a:ext cx="14937204" cy="9335752"/>
          </a:xfrm>
          <a:custGeom>
            <a:avLst/>
            <a:gdLst/>
            <a:ahLst/>
            <a:cxnLst/>
            <a:rect l="l" t="t" r="r" b="b"/>
            <a:pathLst>
              <a:path w="14937204" h="9335752">
                <a:moveTo>
                  <a:pt x="0" y="0"/>
                </a:moveTo>
                <a:lnTo>
                  <a:pt x="14937204" y="0"/>
                </a:lnTo>
                <a:lnTo>
                  <a:pt x="14937204" y="9335752"/>
                </a:lnTo>
                <a:lnTo>
                  <a:pt x="0" y="9335752"/>
                </a:lnTo>
                <a:lnTo>
                  <a:pt x="0" y="0"/>
                </a:lnTo>
                <a:close/>
              </a:path>
            </a:pathLst>
          </a:custGeom>
          <a:blipFill>
            <a:blip r:embed="rId7"/>
            <a:stretch>
              <a:fillRect/>
            </a:stretch>
          </a:blipFill>
        </p:spPr>
      </p:sp>
      <p:sp>
        <p:nvSpPr>
          <p:cNvPr id="8" name="TextBox 8"/>
          <p:cNvSpPr txBox="1"/>
          <p:nvPr/>
        </p:nvSpPr>
        <p:spPr>
          <a:xfrm>
            <a:off x="15123520" y="5019675"/>
            <a:ext cx="3164480" cy="2654275"/>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 PHƯƠNG</a:t>
            </a:r>
          </a:p>
          <a:p>
            <a:pPr algn="ctr">
              <a:lnSpc>
                <a:spcPts val="7000"/>
              </a:lnSpc>
            </a:pPr>
            <a:r>
              <a:rPr lang="en-US" sz="5000">
                <a:solidFill>
                  <a:srgbClr val="FFFFFF"/>
                </a:solidFill>
                <a:latin typeface="Arimo Bold" panose="020B0704020202020204"/>
              </a:rPr>
              <a:t> ÁN 2</a:t>
            </a:r>
          </a:p>
          <a:p>
            <a:pPr algn="ctr">
              <a:lnSpc>
                <a:spcPts val="7000"/>
              </a:lnSpc>
            </a:pPr>
            <a:endParaRPr lang="en-US" sz="5000">
              <a:solidFill>
                <a:srgbClr val="FFFFFF"/>
              </a:solidFill>
              <a:latin typeface="Arimo Bold" panose="020B0704020202020204"/>
            </a:endParaRPr>
          </a:p>
        </p:txBody>
      </p:sp>
      <p:sp>
        <p:nvSpPr>
          <p:cNvPr id="9" name="TextBox 9"/>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a:off x="-3706854" y="7794978"/>
            <a:ext cx="6398885" cy="2926643"/>
          </a:xfrm>
          <a:custGeom>
            <a:avLst/>
            <a:gdLst/>
            <a:ahLst/>
            <a:cxnLst/>
            <a:rect l="l" t="t" r="r" b="b"/>
            <a:pathLst>
              <a:path w="6398885" h="2926643">
                <a:moveTo>
                  <a:pt x="0" y="0"/>
                </a:moveTo>
                <a:lnTo>
                  <a:pt x="6398885" y="0"/>
                </a:lnTo>
                <a:lnTo>
                  <a:pt x="6398885" y="2926644"/>
                </a:lnTo>
                <a:lnTo>
                  <a:pt x="0" y="2926644"/>
                </a:lnTo>
                <a:lnTo>
                  <a:pt x="0" y="0"/>
                </a:lnTo>
                <a:close/>
              </a:path>
            </a:pathLst>
          </a:custGeom>
          <a:blipFill>
            <a:blip r:embed="rId4"/>
            <a:stretch>
              <a:fillRect t="-67391" b="-67391"/>
            </a:stretch>
          </a:blipFill>
        </p:spPr>
      </p:sp>
      <p:sp>
        <p:nvSpPr>
          <p:cNvPr id="5" name="Freeform 5"/>
          <p:cNvSpPr/>
          <p:nvPr/>
        </p:nvSpPr>
        <p:spPr>
          <a:xfrm rot="5695398">
            <a:off x="2378343" y="-1888074"/>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883378" y="-1370547"/>
            <a:ext cx="6883424" cy="6137029"/>
          </a:xfrm>
          <a:custGeom>
            <a:avLst/>
            <a:gdLst/>
            <a:ahLst/>
            <a:cxnLst/>
            <a:rect l="l" t="t" r="r" b="b"/>
            <a:pathLst>
              <a:path w="6883424" h="6137029">
                <a:moveTo>
                  <a:pt x="0" y="0"/>
                </a:moveTo>
                <a:lnTo>
                  <a:pt x="6883424" y="0"/>
                </a:lnTo>
                <a:lnTo>
                  <a:pt x="6883424" y="6137029"/>
                </a:lnTo>
                <a:lnTo>
                  <a:pt x="0" y="6137029"/>
                </a:lnTo>
                <a:lnTo>
                  <a:pt x="0" y="0"/>
                </a:lnTo>
                <a:close/>
              </a:path>
            </a:pathLst>
          </a:custGeom>
          <a:blipFill>
            <a:blip r:embed="rId6">
              <a:alphaModFix amt="60000"/>
            </a:blip>
            <a:stretch>
              <a:fillRect/>
            </a:stretch>
          </a:blipFill>
        </p:spPr>
      </p:sp>
      <p:sp>
        <p:nvSpPr>
          <p:cNvPr id="7" name="TextBox 7"/>
          <p:cNvSpPr txBox="1"/>
          <p:nvPr/>
        </p:nvSpPr>
        <p:spPr>
          <a:xfrm>
            <a:off x="9360166" y="3936542"/>
            <a:ext cx="7441962" cy="1555105"/>
          </a:xfrm>
          <a:prstGeom prst="rect">
            <a:avLst/>
          </a:prstGeom>
        </p:spPr>
        <p:txBody>
          <a:bodyPr lIns="0" tIns="0" rIns="0" bIns="0" rtlCol="0" anchor="t">
            <a:spAutoFit/>
          </a:bodyPr>
          <a:lstStyle/>
          <a:p>
            <a:pPr algn="ctr">
              <a:lnSpc>
                <a:spcPts val="6175"/>
              </a:lnSpc>
            </a:pPr>
            <a:r>
              <a:rPr lang="en-US" sz="4410">
                <a:solidFill>
                  <a:srgbClr val="FFFFFF"/>
                </a:solidFill>
                <a:latin typeface="Arimo Bold" panose="020B0704020202020204"/>
              </a:rPr>
              <a:t> PHƯƠNG ÁN 2</a:t>
            </a:r>
          </a:p>
          <a:p>
            <a:pPr algn="ctr">
              <a:lnSpc>
                <a:spcPts val="6175"/>
              </a:lnSpc>
            </a:pPr>
            <a:endParaRPr lang="en-US" sz="4410">
              <a:solidFill>
                <a:srgbClr val="FFFFFF"/>
              </a:solidFill>
              <a:latin typeface="Arimo Bold" panose="020B0704020202020204"/>
            </a:endParaRPr>
          </a:p>
        </p:txBody>
      </p:sp>
      <p:sp>
        <p:nvSpPr>
          <p:cNvPr id="8" name="TextBox 8"/>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
        <p:nvSpPr>
          <p:cNvPr id="9" name="Freeform 9"/>
          <p:cNvSpPr/>
          <p:nvPr/>
        </p:nvSpPr>
        <p:spPr>
          <a:xfrm>
            <a:off x="-158598" y="0"/>
            <a:ext cx="10011402" cy="10287000"/>
          </a:xfrm>
          <a:custGeom>
            <a:avLst/>
            <a:gdLst/>
            <a:ahLst/>
            <a:cxnLst/>
            <a:rect l="l" t="t" r="r" b="b"/>
            <a:pathLst>
              <a:path w="9302598" h="10287000">
                <a:moveTo>
                  <a:pt x="0" y="0"/>
                </a:moveTo>
                <a:lnTo>
                  <a:pt x="9302598" y="0"/>
                </a:lnTo>
                <a:lnTo>
                  <a:pt x="9302598" y="10287000"/>
                </a:lnTo>
                <a:lnTo>
                  <a:pt x="0" y="10287000"/>
                </a:lnTo>
                <a:lnTo>
                  <a:pt x="0" y="0"/>
                </a:lnTo>
                <a:close/>
              </a:path>
            </a:pathLst>
          </a:custGeom>
          <a:blipFill>
            <a:blip r:embed="rId7"/>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a:off x="-3706854" y="7794978"/>
            <a:ext cx="6398885" cy="2926643"/>
          </a:xfrm>
          <a:custGeom>
            <a:avLst/>
            <a:gdLst/>
            <a:ahLst/>
            <a:cxnLst/>
            <a:rect l="l" t="t" r="r" b="b"/>
            <a:pathLst>
              <a:path w="6398885" h="2926643">
                <a:moveTo>
                  <a:pt x="0" y="0"/>
                </a:moveTo>
                <a:lnTo>
                  <a:pt x="6398885" y="0"/>
                </a:lnTo>
                <a:lnTo>
                  <a:pt x="6398885" y="2926644"/>
                </a:lnTo>
                <a:lnTo>
                  <a:pt x="0" y="2926644"/>
                </a:lnTo>
                <a:lnTo>
                  <a:pt x="0" y="0"/>
                </a:lnTo>
                <a:close/>
              </a:path>
            </a:pathLst>
          </a:custGeom>
          <a:blipFill>
            <a:blip r:embed="rId4"/>
            <a:stretch>
              <a:fillRect t="-67391" b="-67391"/>
            </a:stretch>
          </a:blipFill>
        </p:spPr>
      </p:sp>
      <p:sp>
        <p:nvSpPr>
          <p:cNvPr id="5" name="Freeform 5"/>
          <p:cNvSpPr/>
          <p:nvPr/>
        </p:nvSpPr>
        <p:spPr>
          <a:xfrm rot="5695398">
            <a:off x="2378343" y="-1888074"/>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883378" y="-1370547"/>
            <a:ext cx="6883424" cy="6137029"/>
          </a:xfrm>
          <a:custGeom>
            <a:avLst/>
            <a:gdLst/>
            <a:ahLst/>
            <a:cxnLst/>
            <a:rect l="l" t="t" r="r" b="b"/>
            <a:pathLst>
              <a:path w="6883424" h="6137029">
                <a:moveTo>
                  <a:pt x="0" y="0"/>
                </a:moveTo>
                <a:lnTo>
                  <a:pt x="6883424" y="0"/>
                </a:lnTo>
                <a:lnTo>
                  <a:pt x="6883424" y="6137029"/>
                </a:lnTo>
                <a:lnTo>
                  <a:pt x="0" y="6137029"/>
                </a:lnTo>
                <a:lnTo>
                  <a:pt x="0" y="0"/>
                </a:lnTo>
                <a:close/>
              </a:path>
            </a:pathLst>
          </a:custGeom>
          <a:blipFill>
            <a:blip r:embed="rId6">
              <a:alphaModFix amt="60000"/>
            </a:blip>
            <a:stretch>
              <a:fillRect/>
            </a:stretch>
          </a:blipFill>
        </p:spPr>
      </p:sp>
      <p:sp>
        <p:nvSpPr>
          <p:cNvPr id="7" name="Freeform 7"/>
          <p:cNvSpPr/>
          <p:nvPr/>
        </p:nvSpPr>
        <p:spPr>
          <a:xfrm>
            <a:off x="2692031" y="552604"/>
            <a:ext cx="12522277" cy="9224363"/>
          </a:xfrm>
          <a:custGeom>
            <a:avLst/>
            <a:gdLst/>
            <a:ahLst/>
            <a:cxnLst/>
            <a:rect l="l" t="t" r="r" b="b"/>
            <a:pathLst>
              <a:path w="12522277" h="9224363">
                <a:moveTo>
                  <a:pt x="0" y="0"/>
                </a:moveTo>
                <a:lnTo>
                  <a:pt x="12522277" y="0"/>
                </a:lnTo>
                <a:lnTo>
                  <a:pt x="12522277" y="9224364"/>
                </a:lnTo>
                <a:lnTo>
                  <a:pt x="0" y="9224364"/>
                </a:lnTo>
                <a:lnTo>
                  <a:pt x="0" y="0"/>
                </a:lnTo>
                <a:close/>
              </a:path>
            </a:pathLst>
          </a:custGeom>
          <a:blipFill>
            <a:blip r:embed="rId7"/>
            <a:stretch>
              <a:fillRect/>
            </a:stretch>
          </a:blipFill>
        </p:spPr>
      </p:sp>
      <p:sp>
        <p:nvSpPr>
          <p:cNvPr id="8" name="TextBox 8"/>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457541" y="5539035"/>
            <a:ext cx="8659185" cy="7252371"/>
          </a:xfrm>
          <a:custGeom>
            <a:avLst/>
            <a:gdLst/>
            <a:ahLst/>
            <a:cxnLst/>
            <a:rect l="l" t="t" r="r" b="b"/>
            <a:pathLst>
              <a:path w="8659185" h="7252371">
                <a:moveTo>
                  <a:pt x="8659185" y="0"/>
                </a:moveTo>
                <a:lnTo>
                  <a:pt x="0" y="0"/>
                </a:lnTo>
                <a:lnTo>
                  <a:pt x="0" y="7252371"/>
                </a:lnTo>
                <a:lnTo>
                  <a:pt x="8659185" y="7252371"/>
                </a:lnTo>
                <a:lnTo>
                  <a:pt x="8659185" y="0"/>
                </a:lnTo>
                <a:close/>
              </a:path>
            </a:pathLst>
          </a:custGeom>
          <a:blipFill>
            <a:blip r:embed="rId3">
              <a:alphaModFix amt="28000"/>
            </a:blip>
            <a:stretch>
              <a:fillRect/>
            </a:stretch>
          </a:blipFill>
        </p:spPr>
      </p:sp>
      <p:sp>
        <p:nvSpPr>
          <p:cNvPr id="4" name="Freeform 4"/>
          <p:cNvSpPr/>
          <p:nvPr/>
        </p:nvSpPr>
        <p:spPr>
          <a:xfrm>
            <a:off x="-3834803" y="7922927"/>
            <a:ext cx="6398885" cy="2926643"/>
          </a:xfrm>
          <a:custGeom>
            <a:avLst/>
            <a:gdLst/>
            <a:ahLst/>
            <a:cxnLst/>
            <a:rect l="l" t="t" r="r" b="b"/>
            <a:pathLst>
              <a:path w="6398885" h="2926643">
                <a:moveTo>
                  <a:pt x="0" y="0"/>
                </a:moveTo>
                <a:lnTo>
                  <a:pt x="6398885" y="0"/>
                </a:lnTo>
                <a:lnTo>
                  <a:pt x="6398885" y="2926643"/>
                </a:lnTo>
                <a:lnTo>
                  <a:pt x="0" y="2926643"/>
                </a:lnTo>
                <a:lnTo>
                  <a:pt x="0" y="0"/>
                </a:lnTo>
                <a:close/>
              </a:path>
            </a:pathLst>
          </a:custGeom>
          <a:blipFill>
            <a:blip r:embed="rId4"/>
            <a:stretch>
              <a:fillRect t="-67391" b="-67391"/>
            </a:stretch>
          </a:blipFill>
        </p:spPr>
      </p:sp>
      <p:sp>
        <p:nvSpPr>
          <p:cNvPr id="5" name="Freeform 5"/>
          <p:cNvSpPr/>
          <p:nvPr/>
        </p:nvSpPr>
        <p:spPr>
          <a:xfrm rot="5695398">
            <a:off x="2250395" y="-1760126"/>
            <a:ext cx="4684530" cy="4881357"/>
          </a:xfrm>
          <a:custGeom>
            <a:avLst/>
            <a:gdLst/>
            <a:ahLst/>
            <a:cxnLst/>
            <a:rect l="l" t="t" r="r" b="b"/>
            <a:pathLst>
              <a:path w="4684530" h="4881357">
                <a:moveTo>
                  <a:pt x="0" y="0"/>
                </a:moveTo>
                <a:lnTo>
                  <a:pt x="4684530" y="0"/>
                </a:lnTo>
                <a:lnTo>
                  <a:pt x="4684530" y="4881357"/>
                </a:lnTo>
                <a:lnTo>
                  <a:pt x="0" y="4881357"/>
                </a:lnTo>
                <a:lnTo>
                  <a:pt x="0" y="0"/>
                </a:lnTo>
                <a:close/>
              </a:path>
            </a:pathLst>
          </a:custGeom>
          <a:blipFill>
            <a:blip r:embed="rId5"/>
            <a:stretch>
              <a:fillRect l="-755" r="-9074"/>
            </a:stretch>
          </a:blipFill>
        </p:spPr>
      </p:sp>
      <p:sp>
        <p:nvSpPr>
          <p:cNvPr id="6" name="Freeform 6"/>
          <p:cNvSpPr/>
          <p:nvPr/>
        </p:nvSpPr>
        <p:spPr>
          <a:xfrm>
            <a:off x="14755429" y="-1242598"/>
            <a:ext cx="6883424" cy="6137029"/>
          </a:xfrm>
          <a:custGeom>
            <a:avLst/>
            <a:gdLst/>
            <a:ahLst/>
            <a:cxnLst/>
            <a:rect l="l" t="t" r="r" b="b"/>
            <a:pathLst>
              <a:path w="6883424" h="6137029">
                <a:moveTo>
                  <a:pt x="0" y="0"/>
                </a:moveTo>
                <a:lnTo>
                  <a:pt x="6883424" y="0"/>
                </a:lnTo>
                <a:lnTo>
                  <a:pt x="6883424" y="6137028"/>
                </a:lnTo>
                <a:lnTo>
                  <a:pt x="0" y="6137028"/>
                </a:lnTo>
                <a:lnTo>
                  <a:pt x="0" y="0"/>
                </a:lnTo>
                <a:close/>
              </a:path>
            </a:pathLst>
          </a:custGeom>
          <a:blipFill>
            <a:blip r:embed="rId6">
              <a:alphaModFix amt="60000"/>
            </a:blip>
            <a:stretch>
              <a:fillRect/>
            </a:stretch>
          </a:blipFill>
        </p:spPr>
      </p:sp>
      <p:sp>
        <p:nvSpPr>
          <p:cNvPr id="7" name="TextBox 7"/>
          <p:cNvSpPr txBox="1"/>
          <p:nvPr/>
        </p:nvSpPr>
        <p:spPr>
          <a:xfrm>
            <a:off x="2564082" y="3680282"/>
            <a:ext cx="4661269" cy="340250"/>
          </a:xfrm>
          <a:prstGeom prst="rect">
            <a:avLst/>
          </a:prstGeom>
        </p:spPr>
        <p:txBody>
          <a:bodyPr lIns="0" tIns="0" rIns="0" bIns="0" rtlCol="0" anchor="t">
            <a:spAutoFit/>
          </a:bodyPr>
          <a:lstStyle/>
          <a:p>
            <a:pPr>
              <a:lnSpc>
                <a:spcPts val="2770"/>
              </a:lnSpc>
            </a:pPr>
            <a:endParaRPr/>
          </a:p>
        </p:txBody>
      </p:sp>
      <p:grpSp>
        <p:nvGrpSpPr>
          <p:cNvPr id="8" name="Group 8"/>
          <p:cNvGrpSpPr/>
          <p:nvPr/>
        </p:nvGrpSpPr>
        <p:grpSpPr>
          <a:xfrm>
            <a:off x="658632" y="1985465"/>
            <a:ext cx="17105579" cy="2908965"/>
            <a:chOff x="0" y="0"/>
            <a:chExt cx="6335400" cy="1077395"/>
          </a:xfrm>
        </p:grpSpPr>
        <p:sp>
          <p:nvSpPr>
            <p:cNvPr id="9" name="Freeform 9"/>
            <p:cNvSpPr/>
            <p:nvPr/>
          </p:nvSpPr>
          <p:spPr>
            <a:xfrm>
              <a:off x="0" y="0"/>
              <a:ext cx="6335400" cy="1077395"/>
            </a:xfrm>
            <a:custGeom>
              <a:avLst/>
              <a:gdLst/>
              <a:ahLst/>
              <a:cxnLst/>
              <a:rect l="l" t="t" r="r" b="b"/>
              <a:pathLst>
                <a:path w="6335400" h="1077395">
                  <a:moveTo>
                    <a:pt x="16293" y="0"/>
                  </a:moveTo>
                  <a:lnTo>
                    <a:pt x="6319106" y="0"/>
                  </a:lnTo>
                  <a:cubicBezTo>
                    <a:pt x="6328105" y="0"/>
                    <a:pt x="6335400" y="7295"/>
                    <a:pt x="6335400" y="16293"/>
                  </a:cubicBezTo>
                  <a:lnTo>
                    <a:pt x="6335400" y="1061101"/>
                  </a:lnTo>
                  <a:cubicBezTo>
                    <a:pt x="6335400" y="1065422"/>
                    <a:pt x="6333683" y="1069567"/>
                    <a:pt x="6330628" y="1072622"/>
                  </a:cubicBezTo>
                  <a:cubicBezTo>
                    <a:pt x="6327572" y="1075678"/>
                    <a:pt x="6323428" y="1077395"/>
                    <a:pt x="6319106" y="1077395"/>
                  </a:cubicBezTo>
                  <a:lnTo>
                    <a:pt x="16293" y="1077395"/>
                  </a:lnTo>
                  <a:cubicBezTo>
                    <a:pt x="11972" y="1077395"/>
                    <a:pt x="7828" y="1075678"/>
                    <a:pt x="4772" y="1072622"/>
                  </a:cubicBezTo>
                  <a:cubicBezTo>
                    <a:pt x="1717" y="1069567"/>
                    <a:pt x="0" y="1065422"/>
                    <a:pt x="0" y="1061101"/>
                  </a:cubicBezTo>
                  <a:lnTo>
                    <a:pt x="0" y="16293"/>
                  </a:lnTo>
                  <a:cubicBezTo>
                    <a:pt x="0" y="11972"/>
                    <a:pt x="1717" y="7828"/>
                    <a:pt x="4772" y="4772"/>
                  </a:cubicBezTo>
                  <a:cubicBezTo>
                    <a:pt x="7828" y="1717"/>
                    <a:pt x="11972" y="0"/>
                    <a:pt x="16293" y="0"/>
                  </a:cubicBezTo>
                  <a:close/>
                </a:path>
              </a:pathLst>
            </a:custGeom>
            <a:solidFill>
              <a:srgbClr val="FFFFFF">
                <a:alpha val="19608"/>
              </a:srgbClr>
            </a:solidFill>
          </p:spPr>
        </p:sp>
        <p:sp>
          <p:nvSpPr>
            <p:cNvPr id="10" name="TextBox 10"/>
            <p:cNvSpPr txBox="1"/>
            <p:nvPr/>
          </p:nvSpPr>
          <p:spPr>
            <a:xfrm>
              <a:off x="0" y="-38100"/>
              <a:ext cx="6335400" cy="1115495"/>
            </a:xfrm>
            <a:prstGeom prst="rect">
              <a:avLst/>
            </a:prstGeom>
          </p:spPr>
          <p:txBody>
            <a:bodyPr lIns="50800" tIns="50800" rIns="50800" bIns="50800" rtlCol="0" anchor="ctr"/>
            <a:lstStyle/>
            <a:p>
              <a:pPr algn="ctr">
                <a:lnSpc>
                  <a:spcPts val="2060"/>
                </a:lnSpc>
              </a:pPr>
              <a:endParaRPr/>
            </a:p>
          </p:txBody>
        </p:sp>
      </p:grpSp>
      <p:sp>
        <p:nvSpPr>
          <p:cNvPr id="11" name="TextBox 11"/>
          <p:cNvSpPr txBox="1"/>
          <p:nvPr/>
        </p:nvSpPr>
        <p:spPr>
          <a:xfrm>
            <a:off x="4678595" y="537678"/>
            <a:ext cx="10700696" cy="2752700"/>
          </a:xfrm>
          <a:prstGeom prst="rect">
            <a:avLst/>
          </a:prstGeom>
        </p:spPr>
        <p:txBody>
          <a:bodyPr lIns="0" tIns="0" rIns="0" bIns="0" rtlCol="0" anchor="t">
            <a:spAutoFit/>
          </a:bodyPr>
          <a:lstStyle/>
          <a:p>
            <a:pPr algn="ctr">
              <a:lnSpc>
                <a:spcPts val="7700"/>
              </a:lnSpc>
            </a:pPr>
            <a:r>
              <a:rPr lang="en-US" sz="5500">
                <a:solidFill>
                  <a:srgbClr val="FFFFFF"/>
                </a:solidFill>
                <a:latin typeface="Arimo Bold" panose="020B0704020202020204"/>
              </a:rPr>
              <a:t>RỦI RO VÀ QUẢN LÝ RỦI RO</a:t>
            </a:r>
          </a:p>
          <a:p>
            <a:pPr algn="ctr">
              <a:lnSpc>
                <a:spcPts val="7000"/>
              </a:lnSpc>
            </a:pPr>
            <a:endParaRPr lang="en-US" sz="5500">
              <a:solidFill>
                <a:srgbClr val="FFFFFF"/>
              </a:solidFill>
              <a:latin typeface="Arimo Bold" panose="020B0704020202020204"/>
            </a:endParaRPr>
          </a:p>
          <a:p>
            <a:pPr algn="ctr">
              <a:lnSpc>
                <a:spcPts val="7000"/>
              </a:lnSpc>
            </a:pPr>
            <a:endParaRPr lang="en-US" sz="5500">
              <a:solidFill>
                <a:srgbClr val="FFFFFF"/>
              </a:solidFill>
              <a:latin typeface="Arimo Bold" panose="020B0704020202020204"/>
            </a:endParaRPr>
          </a:p>
        </p:txBody>
      </p:sp>
      <p:sp>
        <p:nvSpPr>
          <p:cNvPr id="12" name="Freeform 12"/>
          <p:cNvSpPr/>
          <p:nvPr/>
        </p:nvSpPr>
        <p:spPr>
          <a:xfrm>
            <a:off x="4993422" y="1502865"/>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7">
              <a:alphaModFix amt="57000"/>
            </a:blip>
            <a:stretch>
              <a:fillRect/>
            </a:stretch>
          </a:blipFill>
        </p:spPr>
      </p:sp>
      <p:sp>
        <p:nvSpPr>
          <p:cNvPr id="13" name="Freeform 13"/>
          <p:cNvSpPr/>
          <p:nvPr/>
        </p:nvSpPr>
        <p:spPr>
          <a:xfrm>
            <a:off x="5715208" y="4973680"/>
            <a:ext cx="5371280" cy="4999243"/>
          </a:xfrm>
          <a:custGeom>
            <a:avLst/>
            <a:gdLst/>
            <a:ahLst/>
            <a:cxnLst/>
            <a:rect l="l" t="t" r="r" b="b"/>
            <a:pathLst>
              <a:path w="5371280" h="4999243">
                <a:moveTo>
                  <a:pt x="0" y="0"/>
                </a:moveTo>
                <a:lnTo>
                  <a:pt x="5371280" y="0"/>
                </a:lnTo>
                <a:lnTo>
                  <a:pt x="5371280" y="4999243"/>
                </a:lnTo>
                <a:lnTo>
                  <a:pt x="0" y="4999243"/>
                </a:lnTo>
                <a:lnTo>
                  <a:pt x="0" y="0"/>
                </a:lnTo>
                <a:close/>
              </a:path>
            </a:pathLst>
          </a:custGeom>
          <a:blipFill>
            <a:blip r:embed="rId8"/>
            <a:stretch>
              <a:fillRect/>
            </a:stretch>
          </a:blipFill>
        </p:spPr>
      </p:sp>
      <p:sp>
        <p:nvSpPr>
          <p:cNvPr id="14" name="TextBox 14"/>
          <p:cNvSpPr txBox="1"/>
          <p:nvPr/>
        </p:nvSpPr>
        <p:spPr>
          <a:xfrm>
            <a:off x="1175607" y="2271327"/>
            <a:ext cx="16588604" cy="2168953"/>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FFFFFF"/>
                </a:solidFill>
                <a:latin typeface="Arimo Bold" panose="020B0704020202020204"/>
              </a:rPr>
              <a:t>Rủi ro khi từ phía khách hàng</a:t>
            </a:r>
          </a:p>
          <a:p>
            <a:pPr>
              <a:lnSpc>
                <a:spcPts val="4200"/>
              </a:lnSpc>
            </a:pPr>
            <a:r>
              <a:rPr lang="en-US" sz="3000">
                <a:solidFill>
                  <a:srgbClr val="FFFFFF"/>
                </a:solidFill>
                <a:latin typeface="Arimo Bold" panose="020B0704020202020204"/>
              </a:rPr>
              <a:t>Yêu cầu:</a:t>
            </a:r>
            <a:r>
              <a:rPr lang="en-US" sz="3000">
                <a:solidFill>
                  <a:srgbClr val="FFFFFF"/>
                </a:solidFill>
                <a:latin typeface="Arimo" panose="020B0604020202020204"/>
              </a:rPr>
              <a:t> Khách hàng có yêu cầu thêm chức năng cho phép tìm kiếm danh mục nâng cao khi phát hiện người dùng thử gặp khó khăn trong việc tìm kiếm danh mục</a:t>
            </a:r>
          </a:p>
          <a:p>
            <a:pPr>
              <a:lnSpc>
                <a:spcPts val="4500"/>
              </a:lnSpc>
            </a:pPr>
            <a:endParaRPr lang="en-US" sz="3000">
              <a:solidFill>
                <a:srgbClr val="FFFFFF"/>
              </a:solidFill>
              <a:latin typeface="Arimo"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5" t="-10871" b="-10777"/>
            </a:stretch>
          </a:blipFill>
        </p:spPr>
      </p:sp>
      <p:sp>
        <p:nvSpPr>
          <p:cNvPr id="3" name="Freeform 3"/>
          <p:cNvSpPr/>
          <p:nvPr/>
        </p:nvSpPr>
        <p:spPr>
          <a:xfrm>
            <a:off x="4278899" y="7453157"/>
            <a:ext cx="6195985" cy="2833843"/>
          </a:xfrm>
          <a:custGeom>
            <a:avLst/>
            <a:gdLst/>
            <a:ahLst/>
            <a:cxnLst/>
            <a:rect l="l" t="t" r="r" b="b"/>
            <a:pathLst>
              <a:path w="6195985" h="2833843">
                <a:moveTo>
                  <a:pt x="0" y="0"/>
                </a:moveTo>
                <a:lnTo>
                  <a:pt x="6195985" y="0"/>
                </a:lnTo>
                <a:lnTo>
                  <a:pt x="6195985" y="2833843"/>
                </a:lnTo>
                <a:lnTo>
                  <a:pt x="0" y="2833843"/>
                </a:lnTo>
                <a:lnTo>
                  <a:pt x="0" y="0"/>
                </a:lnTo>
                <a:close/>
              </a:path>
            </a:pathLst>
          </a:custGeom>
          <a:blipFill>
            <a:blip r:embed="rId3"/>
            <a:stretch>
              <a:fillRect t="-67391" b="-67391"/>
            </a:stretch>
          </a:blipFill>
        </p:spPr>
      </p:sp>
      <p:sp>
        <p:nvSpPr>
          <p:cNvPr id="4" name="Freeform 4"/>
          <p:cNvSpPr/>
          <p:nvPr/>
        </p:nvSpPr>
        <p:spPr>
          <a:xfrm rot="1826793">
            <a:off x="-37825" y="606285"/>
            <a:ext cx="2437850" cy="1718684"/>
          </a:xfrm>
          <a:custGeom>
            <a:avLst/>
            <a:gdLst/>
            <a:ahLst/>
            <a:cxnLst/>
            <a:rect l="l" t="t" r="r" b="b"/>
            <a:pathLst>
              <a:path w="2437850" h="1718684">
                <a:moveTo>
                  <a:pt x="0" y="0"/>
                </a:moveTo>
                <a:lnTo>
                  <a:pt x="2437850" y="0"/>
                </a:lnTo>
                <a:lnTo>
                  <a:pt x="2437850" y="1718684"/>
                </a:lnTo>
                <a:lnTo>
                  <a:pt x="0" y="1718684"/>
                </a:lnTo>
                <a:lnTo>
                  <a:pt x="0" y="0"/>
                </a:lnTo>
                <a:close/>
              </a:path>
            </a:pathLst>
          </a:custGeom>
          <a:blipFill>
            <a:blip r:embed="rId4"/>
            <a:stretch>
              <a:fillRect/>
            </a:stretch>
          </a:blipFill>
        </p:spPr>
      </p:sp>
      <p:grpSp>
        <p:nvGrpSpPr>
          <p:cNvPr id="5" name="Group 5"/>
          <p:cNvGrpSpPr/>
          <p:nvPr/>
        </p:nvGrpSpPr>
        <p:grpSpPr>
          <a:xfrm>
            <a:off x="970162" y="408461"/>
            <a:ext cx="8573882" cy="1057166"/>
            <a:chOff x="0" y="0"/>
            <a:chExt cx="3175512" cy="391543"/>
          </a:xfrm>
        </p:grpSpPr>
        <p:sp>
          <p:nvSpPr>
            <p:cNvPr id="6" name="Freeform 6"/>
            <p:cNvSpPr/>
            <p:nvPr/>
          </p:nvSpPr>
          <p:spPr>
            <a:xfrm>
              <a:off x="0" y="0"/>
              <a:ext cx="3175512" cy="391543"/>
            </a:xfrm>
            <a:custGeom>
              <a:avLst/>
              <a:gdLst/>
              <a:ahLst/>
              <a:cxnLst/>
              <a:rect l="l" t="t" r="r" b="b"/>
              <a:pathLst>
                <a:path w="3175512" h="391543">
                  <a:moveTo>
                    <a:pt x="32507" y="0"/>
                  </a:moveTo>
                  <a:lnTo>
                    <a:pt x="3143005" y="0"/>
                  </a:lnTo>
                  <a:cubicBezTo>
                    <a:pt x="3160958" y="0"/>
                    <a:pt x="3175512" y="14554"/>
                    <a:pt x="3175512" y="32507"/>
                  </a:cubicBezTo>
                  <a:lnTo>
                    <a:pt x="3175512" y="359036"/>
                  </a:lnTo>
                  <a:cubicBezTo>
                    <a:pt x="3175512" y="376989"/>
                    <a:pt x="3160958" y="391543"/>
                    <a:pt x="3143005" y="391543"/>
                  </a:cubicBezTo>
                  <a:lnTo>
                    <a:pt x="32507" y="391543"/>
                  </a:lnTo>
                  <a:cubicBezTo>
                    <a:pt x="14554" y="391543"/>
                    <a:pt x="0" y="376989"/>
                    <a:pt x="0" y="359036"/>
                  </a:cubicBezTo>
                  <a:lnTo>
                    <a:pt x="0" y="32507"/>
                  </a:lnTo>
                  <a:cubicBezTo>
                    <a:pt x="0" y="14554"/>
                    <a:pt x="14554" y="0"/>
                    <a:pt x="32507" y="0"/>
                  </a:cubicBezTo>
                  <a:close/>
                </a:path>
              </a:pathLst>
            </a:custGeom>
            <a:solidFill>
              <a:srgbClr val="FFFFFF">
                <a:alpha val="19608"/>
              </a:srgbClr>
            </a:solidFill>
          </p:spPr>
        </p:sp>
        <p:sp>
          <p:nvSpPr>
            <p:cNvPr id="7" name="TextBox 7"/>
            <p:cNvSpPr txBox="1"/>
            <p:nvPr/>
          </p:nvSpPr>
          <p:spPr>
            <a:xfrm>
              <a:off x="0" y="-38100"/>
              <a:ext cx="3175512" cy="429643"/>
            </a:xfrm>
            <a:prstGeom prst="rect">
              <a:avLst/>
            </a:prstGeom>
          </p:spPr>
          <p:txBody>
            <a:bodyPr lIns="50800" tIns="50800" rIns="50800" bIns="50800" rtlCol="0" anchor="ctr"/>
            <a:lstStyle/>
            <a:p>
              <a:pPr algn="ctr">
                <a:lnSpc>
                  <a:spcPts val="2060"/>
                </a:lnSpc>
              </a:pPr>
              <a:endParaRPr/>
            </a:p>
          </p:txBody>
        </p:sp>
      </p:grpSp>
      <p:sp>
        <p:nvSpPr>
          <p:cNvPr id="8" name="Freeform 8"/>
          <p:cNvSpPr/>
          <p:nvPr/>
        </p:nvSpPr>
        <p:spPr>
          <a:xfrm>
            <a:off x="3101110" y="1661902"/>
            <a:ext cx="12636967" cy="8424645"/>
          </a:xfrm>
          <a:custGeom>
            <a:avLst/>
            <a:gdLst/>
            <a:ahLst/>
            <a:cxnLst/>
            <a:rect l="l" t="t" r="r" b="b"/>
            <a:pathLst>
              <a:path w="12636967" h="8424645">
                <a:moveTo>
                  <a:pt x="0" y="0"/>
                </a:moveTo>
                <a:lnTo>
                  <a:pt x="12636968" y="0"/>
                </a:lnTo>
                <a:lnTo>
                  <a:pt x="12636968" y="8424645"/>
                </a:lnTo>
                <a:lnTo>
                  <a:pt x="0" y="8424645"/>
                </a:lnTo>
                <a:lnTo>
                  <a:pt x="0" y="0"/>
                </a:lnTo>
                <a:close/>
              </a:path>
            </a:pathLst>
          </a:custGeom>
          <a:blipFill>
            <a:blip r:embed="rId5"/>
            <a:stretch>
              <a:fillRect/>
            </a:stretch>
          </a:blipFill>
        </p:spPr>
      </p:sp>
      <p:sp>
        <p:nvSpPr>
          <p:cNvPr id="9" name="TextBox 9"/>
          <p:cNvSpPr txBox="1"/>
          <p:nvPr/>
        </p:nvSpPr>
        <p:spPr>
          <a:xfrm>
            <a:off x="1748825" y="7317031"/>
            <a:ext cx="5373701" cy="457835"/>
          </a:xfrm>
          <a:prstGeom prst="rect">
            <a:avLst/>
          </a:prstGeom>
        </p:spPr>
        <p:txBody>
          <a:bodyPr lIns="0" tIns="0" rIns="0" bIns="0" rtlCol="0" anchor="t">
            <a:spAutoFit/>
          </a:bodyPr>
          <a:lstStyle/>
          <a:p>
            <a:pPr marL="0" lvl="0" indent="0">
              <a:lnSpc>
                <a:spcPts val="3640"/>
              </a:lnSpc>
            </a:pPr>
            <a:endParaRPr/>
          </a:p>
        </p:txBody>
      </p:sp>
      <p:sp>
        <p:nvSpPr>
          <p:cNvPr id="10" name="TextBox 10"/>
          <p:cNvSpPr txBox="1"/>
          <p:nvPr/>
        </p:nvSpPr>
        <p:spPr>
          <a:xfrm>
            <a:off x="3101110" y="587755"/>
            <a:ext cx="765915" cy="692188"/>
          </a:xfrm>
          <a:prstGeom prst="rect">
            <a:avLst/>
          </a:prstGeom>
        </p:spPr>
        <p:txBody>
          <a:bodyPr lIns="0" tIns="0" rIns="0" bIns="0" rtlCol="0" anchor="t">
            <a:spAutoFit/>
          </a:bodyPr>
          <a:lstStyle/>
          <a:p>
            <a:pPr marL="0" lvl="0" indent="0" algn="ctr">
              <a:lnSpc>
                <a:spcPts val="5570"/>
              </a:lnSpc>
              <a:spcBef>
                <a:spcPct val="0"/>
              </a:spcBef>
            </a:pPr>
            <a:r>
              <a:rPr lang="en-US" sz="4250">
                <a:solidFill>
                  <a:srgbClr val="FFFFFF"/>
                </a:solidFill>
                <a:latin typeface="Clear Sans Bold" panose="020B0803030202020304"/>
              </a:rPr>
              <a:t>B1</a:t>
            </a:r>
          </a:p>
        </p:txBody>
      </p:sp>
      <p:sp>
        <p:nvSpPr>
          <p:cNvPr id="11" name="TextBox 11"/>
          <p:cNvSpPr txBox="1"/>
          <p:nvPr/>
        </p:nvSpPr>
        <p:spPr>
          <a:xfrm>
            <a:off x="3101110" y="470320"/>
            <a:ext cx="6856631" cy="809623"/>
          </a:xfrm>
          <a:prstGeom prst="rect">
            <a:avLst/>
          </a:prstGeom>
        </p:spPr>
        <p:txBody>
          <a:bodyPr lIns="0" tIns="0" rIns="0" bIns="0" rtlCol="0" anchor="t">
            <a:spAutoFit/>
          </a:bodyPr>
          <a:lstStyle/>
          <a:p>
            <a:pPr algn="ctr">
              <a:lnSpc>
                <a:spcPts val="6750"/>
              </a:lnSpc>
            </a:pPr>
            <a:r>
              <a:rPr lang="en-US" sz="4500">
                <a:solidFill>
                  <a:srgbClr val="FFFFFF"/>
                </a:solidFill>
                <a:latin typeface="Poppins Medium Bold" panose="02000000000000000000"/>
              </a:rPr>
              <a:t> Bổ sung task mới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grpSp>
        <p:nvGrpSpPr>
          <p:cNvPr id="3" name="Group 3"/>
          <p:cNvGrpSpPr/>
          <p:nvPr/>
        </p:nvGrpSpPr>
        <p:grpSpPr>
          <a:xfrm>
            <a:off x="482068" y="2009609"/>
            <a:ext cx="4860328" cy="3133891"/>
            <a:chOff x="0" y="0"/>
            <a:chExt cx="1800121" cy="1160700"/>
          </a:xfrm>
        </p:grpSpPr>
        <p:sp>
          <p:nvSpPr>
            <p:cNvPr id="4" name="Freeform 4"/>
            <p:cNvSpPr/>
            <p:nvPr/>
          </p:nvSpPr>
          <p:spPr>
            <a:xfrm>
              <a:off x="0" y="0"/>
              <a:ext cx="1800122" cy="1160700"/>
            </a:xfrm>
            <a:custGeom>
              <a:avLst/>
              <a:gdLst/>
              <a:ahLst/>
              <a:cxnLst/>
              <a:rect l="l" t="t" r="r" b="b"/>
              <a:pathLst>
                <a:path w="1800122" h="1160700">
                  <a:moveTo>
                    <a:pt x="57344" y="0"/>
                  </a:moveTo>
                  <a:lnTo>
                    <a:pt x="1742778" y="0"/>
                  </a:lnTo>
                  <a:cubicBezTo>
                    <a:pt x="1757986" y="0"/>
                    <a:pt x="1772572" y="6042"/>
                    <a:pt x="1783326" y="16796"/>
                  </a:cubicBezTo>
                  <a:cubicBezTo>
                    <a:pt x="1794080" y="27550"/>
                    <a:pt x="1800122" y="42135"/>
                    <a:pt x="1800122" y="57344"/>
                  </a:cubicBezTo>
                  <a:lnTo>
                    <a:pt x="1800122" y="1103356"/>
                  </a:lnTo>
                  <a:cubicBezTo>
                    <a:pt x="1800122" y="1135027"/>
                    <a:pt x="1774448" y="1160700"/>
                    <a:pt x="1742778" y="1160700"/>
                  </a:cubicBezTo>
                  <a:lnTo>
                    <a:pt x="57344" y="1160700"/>
                  </a:lnTo>
                  <a:cubicBezTo>
                    <a:pt x="25674" y="1160700"/>
                    <a:pt x="0" y="1135027"/>
                    <a:pt x="0" y="1103356"/>
                  </a:cubicBezTo>
                  <a:lnTo>
                    <a:pt x="0" y="57344"/>
                  </a:lnTo>
                  <a:cubicBezTo>
                    <a:pt x="0" y="25674"/>
                    <a:pt x="25674" y="0"/>
                    <a:pt x="57344" y="0"/>
                  </a:cubicBezTo>
                  <a:close/>
                </a:path>
              </a:pathLst>
            </a:custGeom>
            <a:solidFill>
              <a:srgbClr val="FFFFFF">
                <a:alpha val="19608"/>
              </a:srgbClr>
            </a:solidFill>
          </p:spPr>
        </p:sp>
        <p:sp>
          <p:nvSpPr>
            <p:cNvPr id="5" name="TextBox 5"/>
            <p:cNvSpPr txBox="1"/>
            <p:nvPr/>
          </p:nvSpPr>
          <p:spPr>
            <a:xfrm>
              <a:off x="0" y="-38100"/>
              <a:ext cx="1800121" cy="1198800"/>
            </a:xfrm>
            <a:prstGeom prst="rect">
              <a:avLst/>
            </a:prstGeom>
          </p:spPr>
          <p:txBody>
            <a:bodyPr lIns="50800" tIns="50800" rIns="50800" bIns="50800" rtlCol="0" anchor="ctr"/>
            <a:lstStyle/>
            <a:p>
              <a:pPr algn="ctr">
                <a:lnSpc>
                  <a:spcPts val="2060"/>
                </a:lnSpc>
              </a:pPr>
              <a:endParaRPr/>
            </a:p>
          </p:txBody>
        </p:sp>
      </p:grpSp>
      <p:sp>
        <p:nvSpPr>
          <p:cNvPr id="6" name="AutoShape 6"/>
          <p:cNvSpPr/>
          <p:nvPr/>
        </p:nvSpPr>
        <p:spPr>
          <a:xfrm flipV="1">
            <a:off x="6013370" y="1324305"/>
            <a:ext cx="0" cy="4730514"/>
          </a:xfrm>
          <a:prstGeom prst="line">
            <a:avLst/>
          </a:prstGeom>
          <a:ln w="19050" cap="rnd">
            <a:solidFill>
              <a:srgbClr val="10B5BF"/>
            </a:solidFill>
            <a:prstDash val="solid"/>
            <a:headEnd type="none" w="sm" len="sm"/>
            <a:tailEnd type="none" w="sm" len="sm"/>
          </a:ln>
        </p:spPr>
      </p:sp>
      <p:sp>
        <p:nvSpPr>
          <p:cNvPr id="7" name="Freeform 7"/>
          <p:cNvSpPr/>
          <p:nvPr/>
        </p:nvSpPr>
        <p:spPr>
          <a:xfrm>
            <a:off x="7572099" y="252943"/>
            <a:ext cx="9091825" cy="7697360"/>
          </a:xfrm>
          <a:custGeom>
            <a:avLst/>
            <a:gdLst/>
            <a:ahLst/>
            <a:cxnLst/>
            <a:rect l="l" t="t" r="r" b="b"/>
            <a:pathLst>
              <a:path w="9091825" h="7697360">
                <a:moveTo>
                  <a:pt x="0" y="0"/>
                </a:moveTo>
                <a:lnTo>
                  <a:pt x="9091825" y="0"/>
                </a:lnTo>
                <a:lnTo>
                  <a:pt x="9091825" y="7697360"/>
                </a:lnTo>
                <a:lnTo>
                  <a:pt x="0" y="7697360"/>
                </a:lnTo>
                <a:lnTo>
                  <a:pt x="0" y="0"/>
                </a:lnTo>
                <a:close/>
              </a:path>
            </a:pathLst>
          </a:custGeom>
          <a:blipFill>
            <a:blip r:embed="rId3"/>
            <a:stretch>
              <a:fillRect b="-409"/>
            </a:stretch>
          </a:blipFill>
        </p:spPr>
      </p:sp>
      <p:sp>
        <p:nvSpPr>
          <p:cNvPr id="8" name="TextBox 8"/>
          <p:cNvSpPr txBox="1"/>
          <p:nvPr/>
        </p:nvSpPr>
        <p:spPr>
          <a:xfrm>
            <a:off x="906867" y="2385317"/>
            <a:ext cx="4205717" cy="2215587"/>
          </a:xfrm>
          <a:prstGeom prst="rect">
            <a:avLst/>
          </a:prstGeom>
        </p:spPr>
        <p:txBody>
          <a:bodyPr lIns="0" tIns="0" rIns="0" bIns="0" rtlCol="0" anchor="t">
            <a:spAutoFit/>
          </a:bodyPr>
          <a:lstStyle/>
          <a:p>
            <a:pPr algn="ctr">
              <a:lnSpc>
                <a:spcPts val="5870"/>
              </a:lnSpc>
            </a:pPr>
            <a:r>
              <a:rPr lang="en-US" sz="4195">
                <a:solidFill>
                  <a:srgbClr val="FFFFFF"/>
                </a:solidFill>
                <a:latin typeface="Arimo Bold" panose="020B0704020202020204"/>
              </a:rPr>
              <a:t>B2: Phân công bổ sung cho task thêm mới</a:t>
            </a:r>
          </a:p>
        </p:txBody>
      </p:sp>
      <p:sp>
        <p:nvSpPr>
          <p:cNvPr id="9" name="TextBox 9"/>
          <p:cNvSpPr txBox="1"/>
          <p:nvPr/>
        </p:nvSpPr>
        <p:spPr>
          <a:xfrm>
            <a:off x="1028700" y="8103783"/>
            <a:ext cx="17259300" cy="2596515"/>
          </a:xfrm>
          <a:prstGeom prst="rect">
            <a:avLst/>
          </a:prstGeom>
        </p:spPr>
        <p:txBody>
          <a:bodyPr lIns="0" tIns="0" rIns="0" bIns="0" rtlCol="0" anchor="t">
            <a:spAutoFit/>
          </a:bodyPr>
          <a:lstStyle/>
          <a:p>
            <a:pPr>
              <a:lnSpc>
                <a:spcPts val="3920"/>
              </a:lnSpc>
            </a:pPr>
            <a:r>
              <a:rPr lang="en-US" sz="2800">
                <a:solidFill>
                  <a:srgbClr val="FFFFFF"/>
                </a:solidFill>
                <a:latin typeface="Arimo" panose="020B0604020202020204"/>
              </a:rPr>
              <a:t>Kế</a:t>
            </a:r>
            <a:r>
              <a:rPr lang="en-US" sz="2800">
                <a:solidFill>
                  <a:srgbClr val="FFFFFF"/>
                </a:solidFill>
                <a:latin typeface="Arimo Bold" panose="020B0704020202020204"/>
              </a:rPr>
              <a:t>t luận: Yêu cầu từ khách hàng không ảnh hưởng tới thời gian hoàn thành dự án đã định và chi phí tăng thêm 217($) ( Văn Thông, Ngọc Hộp làm 7 ngày) và khách hàng không vi phạm trong điều khoản dự án.</a:t>
            </a:r>
          </a:p>
          <a:p>
            <a:pPr>
              <a:lnSpc>
                <a:spcPts val="3920"/>
              </a:lnSpc>
            </a:pPr>
            <a:r>
              <a:rPr lang="en-US" sz="2800">
                <a:solidFill>
                  <a:srgbClr val="FFFFFF"/>
                </a:solidFill>
                <a:latin typeface="Arimo Bold" panose="020B0704020202020204"/>
              </a:rPr>
              <a:t>=&gt;Yêu cầu của khách hàng được chấp thuận và tổng chi phi là 2795 + 217 = 3012 ($)</a:t>
            </a:r>
          </a:p>
          <a:p>
            <a:pPr algn="ctr">
              <a:lnSpc>
                <a:spcPts val="4900"/>
              </a:lnSpc>
            </a:pPr>
            <a:endParaRPr lang="en-US" sz="2800">
              <a:solidFill>
                <a:srgbClr val="FFFFFF"/>
              </a:solidFill>
              <a:latin typeface="Arimo Bold" panose="020B07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a:off x="0" y="1407002"/>
            <a:ext cx="18288000" cy="2001163"/>
          </a:xfrm>
          <a:custGeom>
            <a:avLst/>
            <a:gdLst/>
            <a:ahLst/>
            <a:cxnLst/>
            <a:rect l="l" t="t" r="r" b="b"/>
            <a:pathLst>
              <a:path w="18288000" h="2001163">
                <a:moveTo>
                  <a:pt x="0" y="0"/>
                </a:moveTo>
                <a:lnTo>
                  <a:pt x="18288000" y="0"/>
                </a:lnTo>
                <a:lnTo>
                  <a:pt x="18288000" y="2001163"/>
                </a:lnTo>
                <a:lnTo>
                  <a:pt x="0" y="2001163"/>
                </a:lnTo>
                <a:lnTo>
                  <a:pt x="0" y="0"/>
                </a:lnTo>
                <a:close/>
              </a:path>
            </a:pathLst>
          </a:custGeom>
          <a:blipFill>
            <a:blip r:embed="rId3"/>
            <a:stretch>
              <a:fillRect/>
            </a:stretch>
          </a:blipFill>
        </p:spPr>
      </p:sp>
      <p:sp>
        <p:nvSpPr>
          <p:cNvPr id="4" name="Freeform 4"/>
          <p:cNvSpPr/>
          <p:nvPr/>
        </p:nvSpPr>
        <p:spPr>
          <a:xfrm>
            <a:off x="0" y="5143500"/>
            <a:ext cx="18288000" cy="3284812"/>
          </a:xfrm>
          <a:custGeom>
            <a:avLst/>
            <a:gdLst/>
            <a:ahLst/>
            <a:cxnLst/>
            <a:rect l="l" t="t" r="r" b="b"/>
            <a:pathLst>
              <a:path w="18288000" h="3284812">
                <a:moveTo>
                  <a:pt x="0" y="0"/>
                </a:moveTo>
                <a:lnTo>
                  <a:pt x="18288000" y="0"/>
                </a:lnTo>
                <a:lnTo>
                  <a:pt x="18288000" y="3284812"/>
                </a:lnTo>
                <a:lnTo>
                  <a:pt x="0" y="3284812"/>
                </a:lnTo>
                <a:lnTo>
                  <a:pt x="0" y="0"/>
                </a:lnTo>
                <a:close/>
              </a:path>
            </a:pathLst>
          </a:custGeom>
          <a:blipFill>
            <a:blip r:embed="rId4"/>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4"/>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blip>
            <a:stretch>
              <a:fillRect/>
            </a:stretch>
          </a:blipFill>
        </p:spPr>
      </p:sp>
      <p:sp>
        <p:nvSpPr>
          <p:cNvPr id="6" name="TextBox 6"/>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grpSp>
        <p:nvGrpSpPr>
          <p:cNvPr id="7" name="Group 7"/>
          <p:cNvGrpSpPr/>
          <p:nvPr/>
        </p:nvGrpSpPr>
        <p:grpSpPr>
          <a:xfrm>
            <a:off x="393741" y="2197229"/>
            <a:ext cx="17582982" cy="3213858"/>
            <a:chOff x="0" y="0"/>
            <a:chExt cx="6512216" cy="1190318"/>
          </a:xfrm>
        </p:grpSpPr>
        <p:sp>
          <p:nvSpPr>
            <p:cNvPr id="8" name="Freeform 8"/>
            <p:cNvSpPr/>
            <p:nvPr/>
          </p:nvSpPr>
          <p:spPr>
            <a:xfrm>
              <a:off x="0" y="0"/>
              <a:ext cx="6512216" cy="1190318"/>
            </a:xfrm>
            <a:custGeom>
              <a:avLst/>
              <a:gdLst/>
              <a:ahLst/>
              <a:cxnLst/>
              <a:rect l="l" t="t" r="r" b="b"/>
              <a:pathLst>
                <a:path w="6512216" h="1190318">
                  <a:moveTo>
                    <a:pt x="15851" y="0"/>
                  </a:moveTo>
                  <a:lnTo>
                    <a:pt x="6496365" y="0"/>
                  </a:lnTo>
                  <a:cubicBezTo>
                    <a:pt x="6505119" y="0"/>
                    <a:pt x="6512216" y="7097"/>
                    <a:pt x="6512216" y="15851"/>
                  </a:cubicBezTo>
                  <a:lnTo>
                    <a:pt x="6512216" y="1174467"/>
                  </a:lnTo>
                  <a:cubicBezTo>
                    <a:pt x="6512216" y="1178671"/>
                    <a:pt x="6510546" y="1182702"/>
                    <a:pt x="6507573" y="1185675"/>
                  </a:cubicBezTo>
                  <a:cubicBezTo>
                    <a:pt x="6504601" y="1188648"/>
                    <a:pt x="6500569" y="1190318"/>
                    <a:pt x="6496365" y="1190318"/>
                  </a:cubicBezTo>
                  <a:lnTo>
                    <a:pt x="15851" y="1190318"/>
                  </a:lnTo>
                  <a:cubicBezTo>
                    <a:pt x="11647" y="1190318"/>
                    <a:pt x="7615" y="1188648"/>
                    <a:pt x="4643" y="1185675"/>
                  </a:cubicBezTo>
                  <a:cubicBezTo>
                    <a:pt x="1670" y="1182702"/>
                    <a:pt x="0" y="1178671"/>
                    <a:pt x="0" y="1174467"/>
                  </a:cubicBezTo>
                  <a:lnTo>
                    <a:pt x="0" y="15851"/>
                  </a:lnTo>
                  <a:cubicBezTo>
                    <a:pt x="0" y="11647"/>
                    <a:pt x="1670" y="7615"/>
                    <a:pt x="4643" y="4643"/>
                  </a:cubicBezTo>
                  <a:cubicBezTo>
                    <a:pt x="7615" y="1670"/>
                    <a:pt x="11647" y="0"/>
                    <a:pt x="15851" y="0"/>
                  </a:cubicBezTo>
                  <a:close/>
                </a:path>
              </a:pathLst>
            </a:custGeom>
            <a:solidFill>
              <a:srgbClr val="FFFFFF">
                <a:alpha val="19608"/>
              </a:srgbClr>
            </a:solidFill>
          </p:spPr>
        </p:sp>
        <p:sp>
          <p:nvSpPr>
            <p:cNvPr id="9" name="TextBox 9"/>
            <p:cNvSpPr txBox="1"/>
            <p:nvPr/>
          </p:nvSpPr>
          <p:spPr>
            <a:xfrm>
              <a:off x="0" y="-38100"/>
              <a:ext cx="6512216" cy="1228418"/>
            </a:xfrm>
            <a:prstGeom prst="rect">
              <a:avLst/>
            </a:prstGeom>
          </p:spPr>
          <p:txBody>
            <a:bodyPr lIns="50800" tIns="50800" rIns="50800" bIns="50800" rtlCol="0" anchor="ctr"/>
            <a:lstStyle/>
            <a:p>
              <a:pPr algn="ctr">
                <a:lnSpc>
                  <a:spcPts val="2060"/>
                </a:lnSpc>
              </a:pPr>
              <a:endParaRPr/>
            </a:p>
          </p:txBody>
        </p:sp>
      </p:grpSp>
      <p:sp>
        <p:nvSpPr>
          <p:cNvPr id="10" name="TextBox 10"/>
          <p:cNvSpPr txBox="1"/>
          <p:nvPr/>
        </p:nvSpPr>
        <p:spPr>
          <a:xfrm>
            <a:off x="4433324" y="428779"/>
            <a:ext cx="9882909" cy="1768450"/>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2. Rủi ro từ phía nhân viên</a:t>
            </a:r>
          </a:p>
          <a:p>
            <a:pPr algn="ctr">
              <a:lnSpc>
                <a:spcPts val="7000"/>
              </a:lnSpc>
            </a:pPr>
            <a:endParaRPr lang="en-US" sz="5000">
              <a:solidFill>
                <a:srgbClr val="FFFFFF"/>
              </a:solidFill>
              <a:latin typeface="Arimo Bold" panose="020B0704020202020204"/>
            </a:endParaRPr>
          </a:p>
        </p:txBody>
      </p:sp>
      <p:sp>
        <p:nvSpPr>
          <p:cNvPr id="11" name="Freeform 11"/>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6">
              <a:alphaModFix amt="57000"/>
            </a:blip>
            <a:stretch>
              <a:fillRect/>
            </a:stretch>
          </a:blipFill>
        </p:spPr>
      </p:sp>
      <p:sp>
        <p:nvSpPr>
          <p:cNvPr id="12" name="Freeform 12"/>
          <p:cNvSpPr/>
          <p:nvPr/>
        </p:nvSpPr>
        <p:spPr>
          <a:xfrm>
            <a:off x="1726127" y="6179009"/>
            <a:ext cx="14835745" cy="2858263"/>
          </a:xfrm>
          <a:custGeom>
            <a:avLst/>
            <a:gdLst/>
            <a:ahLst/>
            <a:cxnLst/>
            <a:rect l="l" t="t" r="r" b="b"/>
            <a:pathLst>
              <a:path w="14835745" h="2858263">
                <a:moveTo>
                  <a:pt x="0" y="0"/>
                </a:moveTo>
                <a:lnTo>
                  <a:pt x="14835746" y="0"/>
                </a:lnTo>
                <a:lnTo>
                  <a:pt x="14835746" y="2858263"/>
                </a:lnTo>
                <a:lnTo>
                  <a:pt x="0" y="2858263"/>
                </a:lnTo>
                <a:lnTo>
                  <a:pt x="0" y="0"/>
                </a:lnTo>
                <a:close/>
              </a:path>
            </a:pathLst>
          </a:custGeom>
          <a:blipFill>
            <a:blip r:embed="rId7"/>
            <a:stretch>
              <a:fillRect/>
            </a:stretch>
          </a:blipFill>
        </p:spPr>
      </p:sp>
      <p:sp>
        <p:nvSpPr>
          <p:cNvPr id="13" name="TextBox 13"/>
          <p:cNvSpPr txBox="1"/>
          <p:nvPr/>
        </p:nvSpPr>
        <p:spPr>
          <a:xfrm>
            <a:off x="542055" y="2289683"/>
            <a:ext cx="17203890" cy="2505075"/>
          </a:xfrm>
          <a:prstGeom prst="rect">
            <a:avLst/>
          </a:prstGeom>
        </p:spPr>
        <p:txBody>
          <a:bodyPr lIns="0" tIns="0" rIns="0" bIns="0" rtlCol="0" anchor="t">
            <a:spAutoFit/>
          </a:bodyPr>
          <a:lstStyle/>
          <a:p>
            <a:pPr>
              <a:lnSpc>
                <a:spcPts val="3960"/>
              </a:lnSpc>
            </a:pPr>
            <a:r>
              <a:rPr lang="en-US" sz="3300">
                <a:solidFill>
                  <a:srgbClr val="FFFFFF"/>
                </a:solidFill>
                <a:latin typeface="Arimo" panose="020B0604020202020204"/>
              </a:rPr>
              <a:t>Vấn đề: Nhân viên Võ Văn Huấn xin phép nghỉ việc từ ngày 22/01 đến 01/02 (9 ngày) vì phải về quê cưới vợ. Không thể tham gia công việc Phân trang</a:t>
            </a:r>
          </a:p>
          <a:p>
            <a:pPr>
              <a:lnSpc>
                <a:spcPts val="3960"/>
              </a:lnSpc>
            </a:pPr>
            <a:r>
              <a:rPr lang="en-US" sz="3300">
                <a:solidFill>
                  <a:srgbClr val="FFFFFF"/>
                </a:solidFill>
                <a:latin typeface="Arimo" panose="020B0604020202020204"/>
              </a:rPr>
              <a:t>Phân tích:</a:t>
            </a:r>
          </a:p>
          <a:p>
            <a:pPr>
              <a:lnSpc>
                <a:spcPts val="3960"/>
              </a:lnSpc>
            </a:pPr>
            <a:r>
              <a:rPr lang="en-US" sz="3300">
                <a:solidFill>
                  <a:srgbClr val="FFFFFF"/>
                </a:solidFill>
                <a:latin typeface="Arimo" panose="020B0604020202020204"/>
              </a:rPr>
              <a:t>B1: Hiện tại công việc đang do Văn Huấn và Văn Công phụ trách. Thời gian công việc hiện tại là 3 ngày. Tính toán thời gian cần để một mình Văn Công có thể hoàn thành dự án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4"/>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blip>
            <a:stretch>
              <a:fillRect/>
            </a:stretch>
          </a:blipFill>
        </p:spPr>
      </p:sp>
      <p:sp>
        <p:nvSpPr>
          <p:cNvPr id="6" name="TextBox 6"/>
          <p:cNvSpPr txBox="1"/>
          <p:nvPr/>
        </p:nvSpPr>
        <p:spPr>
          <a:xfrm>
            <a:off x="2541976" y="428779"/>
            <a:ext cx="13223099" cy="1768450"/>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B2: Phân công phù hợp lại với tình huống</a:t>
            </a:r>
          </a:p>
          <a:p>
            <a:pPr algn="ctr">
              <a:lnSpc>
                <a:spcPts val="7000"/>
              </a:lnSpc>
            </a:pPr>
            <a:endParaRPr lang="en-US" sz="5000">
              <a:solidFill>
                <a:srgbClr val="FFFFFF"/>
              </a:solidFill>
              <a:latin typeface="Arimo Bold" panose="020B0704020202020204"/>
            </a:endParaRPr>
          </a:p>
        </p:txBody>
      </p:sp>
      <p:sp>
        <p:nvSpPr>
          <p:cNvPr id="7" name="Freeform 7"/>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6">
              <a:alphaModFix amt="57000"/>
            </a:blip>
            <a:stretch>
              <a:fillRect/>
            </a:stretch>
          </a:blipFill>
        </p:spPr>
      </p:sp>
      <p:sp>
        <p:nvSpPr>
          <p:cNvPr id="8" name="Freeform 8"/>
          <p:cNvSpPr/>
          <p:nvPr/>
        </p:nvSpPr>
        <p:spPr>
          <a:xfrm>
            <a:off x="3936247" y="1654224"/>
            <a:ext cx="10790020" cy="8497920"/>
          </a:xfrm>
          <a:custGeom>
            <a:avLst/>
            <a:gdLst/>
            <a:ahLst/>
            <a:cxnLst/>
            <a:rect l="l" t="t" r="r" b="b"/>
            <a:pathLst>
              <a:path w="10790020" h="8497920">
                <a:moveTo>
                  <a:pt x="0" y="0"/>
                </a:moveTo>
                <a:lnTo>
                  <a:pt x="10790020" y="0"/>
                </a:lnTo>
                <a:lnTo>
                  <a:pt x="10790020" y="8497920"/>
                </a:lnTo>
                <a:lnTo>
                  <a:pt x="0" y="8497920"/>
                </a:lnTo>
                <a:lnTo>
                  <a:pt x="0" y="0"/>
                </a:lnTo>
                <a:close/>
              </a:path>
            </a:pathLst>
          </a:custGeom>
          <a:blipFill>
            <a:blip r:embed="rId7"/>
            <a:stretch>
              <a:fillRect/>
            </a:stretch>
          </a:blipFill>
        </p:spPr>
      </p:sp>
      <p:sp>
        <p:nvSpPr>
          <p:cNvPr id="9" name="TextBox 9"/>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rot="1077078">
            <a:off x="-1887525" y="-2488076"/>
            <a:ext cx="8807004" cy="8362206"/>
          </a:xfrm>
          <a:custGeom>
            <a:avLst/>
            <a:gdLst/>
            <a:ahLst/>
            <a:cxnLst/>
            <a:rect l="l" t="t" r="r" b="b"/>
            <a:pathLst>
              <a:path w="8807004" h="8362206">
                <a:moveTo>
                  <a:pt x="0" y="0"/>
                </a:moveTo>
                <a:lnTo>
                  <a:pt x="8807005" y="0"/>
                </a:lnTo>
                <a:lnTo>
                  <a:pt x="8807005" y="8362206"/>
                </a:lnTo>
                <a:lnTo>
                  <a:pt x="0" y="8362206"/>
                </a:lnTo>
                <a:lnTo>
                  <a:pt x="0" y="0"/>
                </a:lnTo>
                <a:close/>
              </a:path>
            </a:pathLst>
          </a:custGeom>
          <a:blipFill>
            <a:blip r:embed="rId3">
              <a:alphaModFix amt="6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2518427" y="4066934"/>
            <a:ext cx="8661229" cy="9300648"/>
          </a:xfrm>
          <a:custGeom>
            <a:avLst/>
            <a:gdLst/>
            <a:ahLst/>
            <a:cxnLst/>
            <a:rect l="l" t="t" r="r" b="b"/>
            <a:pathLst>
              <a:path w="8661229" h="9300648">
                <a:moveTo>
                  <a:pt x="0" y="0"/>
                </a:moveTo>
                <a:lnTo>
                  <a:pt x="8661228" y="0"/>
                </a:lnTo>
                <a:lnTo>
                  <a:pt x="8661228" y="9300648"/>
                </a:lnTo>
                <a:lnTo>
                  <a:pt x="0" y="9300648"/>
                </a:lnTo>
                <a:lnTo>
                  <a:pt x="0" y="0"/>
                </a:lnTo>
                <a:close/>
              </a:path>
            </a:pathLst>
          </a:custGeom>
          <a:blipFill>
            <a:blip r:embed="rId5"/>
            <a:stretch>
              <a:fillRect/>
            </a:stretch>
          </a:blipFill>
        </p:spPr>
      </p:sp>
      <p:sp>
        <p:nvSpPr>
          <p:cNvPr id="5" name="Freeform 5"/>
          <p:cNvSpPr/>
          <p:nvPr/>
        </p:nvSpPr>
        <p:spPr>
          <a:xfrm>
            <a:off x="12770435" y="-3750212"/>
            <a:ext cx="8661229" cy="9300648"/>
          </a:xfrm>
          <a:custGeom>
            <a:avLst/>
            <a:gdLst/>
            <a:ahLst/>
            <a:cxnLst/>
            <a:rect l="l" t="t" r="r" b="b"/>
            <a:pathLst>
              <a:path w="8661229" h="9300648">
                <a:moveTo>
                  <a:pt x="0" y="0"/>
                </a:moveTo>
                <a:lnTo>
                  <a:pt x="8661229" y="0"/>
                </a:lnTo>
                <a:lnTo>
                  <a:pt x="8661229" y="9300649"/>
                </a:lnTo>
                <a:lnTo>
                  <a:pt x="0" y="9300649"/>
                </a:lnTo>
                <a:lnTo>
                  <a:pt x="0" y="0"/>
                </a:lnTo>
                <a:close/>
              </a:path>
            </a:pathLst>
          </a:custGeom>
          <a:blipFill>
            <a:blip r:embed="rId5"/>
            <a:stretch>
              <a:fillRect/>
            </a:stretch>
          </a:blipFill>
        </p:spPr>
      </p:sp>
      <p:sp>
        <p:nvSpPr>
          <p:cNvPr id="6" name="Freeform 6"/>
          <p:cNvSpPr/>
          <p:nvPr/>
        </p:nvSpPr>
        <p:spPr>
          <a:xfrm>
            <a:off x="12955736" y="6440840"/>
            <a:ext cx="6849750" cy="6107006"/>
          </a:xfrm>
          <a:custGeom>
            <a:avLst/>
            <a:gdLst/>
            <a:ahLst/>
            <a:cxnLst/>
            <a:rect l="l" t="t" r="r" b="b"/>
            <a:pathLst>
              <a:path w="6849750" h="6107006">
                <a:moveTo>
                  <a:pt x="0" y="0"/>
                </a:moveTo>
                <a:lnTo>
                  <a:pt x="6849750" y="0"/>
                </a:lnTo>
                <a:lnTo>
                  <a:pt x="6849750" y="6107006"/>
                </a:lnTo>
                <a:lnTo>
                  <a:pt x="0" y="6107006"/>
                </a:lnTo>
                <a:lnTo>
                  <a:pt x="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grpSp>
        <p:nvGrpSpPr>
          <p:cNvPr id="7" name="Group 7"/>
          <p:cNvGrpSpPr/>
          <p:nvPr/>
        </p:nvGrpSpPr>
        <p:grpSpPr>
          <a:xfrm>
            <a:off x="204827" y="4268147"/>
            <a:ext cx="7952287" cy="1572900"/>
            <a:chOff x="0" y="0"/>
            <a:chExt cx="2775269" cy="548927"/>
          </a:xfrm>
        </p:grpSpPr>
        <p:sp>
          <p:nvSpPr>
            <p:cNvPr id="8" name="Freeform 8"/>
            <p:cNvSpPr/>
            <p:nvPr/>
          </p:nvSpPr>
          <p:spPr>
            <a:xfrm>
              <a:off x="0" y="0"/>
              <a:ext cx="2775269" cy="548927"/>
            </a:xfrm>
            <a:custGeom>
              <a:avLst/>
              <a:gdLst/>
              <a:ahLst/>
              <a:cxnLst/>
              <a:rect l="l" t="t" r="r" b="b"/>
              <a:pathLst>
                <a:path w="2775269" h="548927">
                  <a:moveTo>
                    <a:pt x="0" y="0"/>
                  </a:moveTo>
                  <a:lnTo>
                    <a:pt x="2775269" y="0"/>
                  </a:lnTo>
                  <a:lnTo>
                    <a:pt x="2775269" y="548927"/>
                  </a:lnTo>
                  <a:lnTo>
                    <a:pt x="0" y="548927"/>
                  </a:lnTo>
                  <a:close/>
                </a:path>
              </a:pathLst>
            </a:custGeom>
            <a:solidFill>
              <a:srgbClr val="F4F4F4"/>
            </a:solidFill>
            <a:ln cap="sq">
              <a:noFill/>
              <a:prstDash val="solid"/>
              <a:miter/>
            </a:ln>
          </p:spPr>
        </p:sp>
        <p:sp>
          <p:nvSpPr>
            <p:cNvPr id="9" name="TextBox 9"/>
            <p:cNvSpPr txBox="1"/>
            <p:nvPr/>
          </p:nvSpPr>
          <p:spPr>
            <a:xfrm>
              <a:off x="0" y="-38100"/>
              <a:ext cx="2775269" cy="587027"/>
            </a:xfrm>
            <a:prstGeom prst="rect">
              <a:avLst/>
            </a:prstGeom>
          </p:spPr>
          <p:txBody>
            <a:bodyPr lIns="50030" tIns="50030" rIns="50030" bIns="50030" rtlCol="0" anchor="ctr"/>
            <a:lstStyle/>
            <a:p>
              <a:pPr algn="ctr">
                <a:lnSpc>
                  <a:spcPts val="2100"/>
                </a:lnSpc>
              </a:pPr>
              <a:endParaRPr/>
            </a:p>
          </p:txBody>
        </p:sp>
      </p:grpSp>
      <p:sp>
        <p:nvSpPr>
          <p:cNvPr id="10" name="Freeform 10"/>
          <p:cNvSpPr/>
          <p:nvPr/>
        </p:nvSpPr>
        <p:spPr>
          <a:xfrm rot="1742544">
            <a:off x="490721" y="761834"/>
            <a:ext cx="2642933" cy="1862387"/>
          </a:xfrm>
          <a:custGeom>
            <a:avLst/>
            <a:gdLst/>
            <a:ahLst/>
            <a:cxnLst/>
            <a:rect l="l" t="t" r="r" b="b"/>
            <a:pathLst>
              <a:path w="2642933" h="1862387">
                <a:moveTo>
                  <a:pt x="0" y="0"/>
                </a:moveTo>
                <a:lnTo>
                  <a:pt x="2642933" y="0"/>
                </a:lnTo>
                <a:lnTo>
                  <a:pt x="2642933" y="1862387"/>
                </a:lnTo>
                <a:lnTo>
                  <a:pt x="0" y="1862387"/>
                </a:lnTo>
                <a:lnTo>
                  <a:pt x="0" y="0"/>
                </a:lnTo>
                <a:close/>
              </a:path>
            </a:pathLst>
          </a:custGeom>
          <a:blipFill>
            <a:blip r:embed="rId8"/>
            <a:stretch>
              <a:fillRect/>
            </a:stretch>
          </a:blipFill>
        </p:spPr>
      </p:sp>
      <p:sp>
        <p:nvSpPr>
          <p:cNvPr id="11" name="Freeform 11"/>
          <p:cNvSpPr/>
          <p:nvPr/>
        </p:nvSpPr>
        <p:spPr>
          <a:xfrm>
            <a:off x="8399297" y="-88903"/>
            <a:ext cx="9888703" cy="10287000"/>
          </a:xfrm>
          <a:custGeom>
            <a:avLst/>
            <a:gdLst/>
            <a:ahLst/>
            <a:cxnLst/>
            <a:rect l="l" t="t" r="r" b="b"/>
            <a:pathLst>
              <a:path w="9888703" h="10287000">
                <a:moveTo>
                  <a:pt x="0" y="0"/>
                </a:moveTo>
                <a:lnTo>
                  <a:pt x="9888703" y="0"/>
                </a:lnTo>
                <a:lnTo>
                  <a:pt x="9888703" y="10287000"/>
                </a:lnTo>
                <a:lnTo>
                  <a:pt x="0" y="10287000"/>
                </a:lnTo>
                <a:lnTo>
                  <a:pt x="0" y="0"/>
                </a:lnTo>
                <a:close/>
              </a:path>
            </a:pathLst>
          </a:custGeom>
          <a:blipFill>
            <a:blip r:embed="rId9"/>
            <a:stretch>
              <a:fillRect r="-15081"/>
            </a:stretch>
          </a:blipFill>
        </p:spPr>
      </p:sp>
      <p:sp>
        <p:nvSpPr>
          <p:cNvPr id="12" name="TextBox 12"/>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3" name="TextBox 13"/>
          <p:cNvSpPr txBox="1"/>
          <p:nvPr/>
        </p:nvSpPr>
        <p:spPr>
          <a:xfrm>
            <a:off x="391430" y="4488463"/>
            <a:ext cx="7169428" cy="1224350"/>
          </a:xfrm>
          <a:prstGeom prst="rect">
            <a:avLst/>
          </a:prstGeom>
        </p:spPr>
        <p:txBody>
          <a:bodyPr lIns="0" tIns="0" rIns="0" bIns="0" rtlCol="0" anchor="t">
            <a:spAutoFit/>
          </a:bodyPr>
          <a:lstStyle/>
          <a:p>
            <a:pPr algn="ctr">
              <a:lnSpc>
                <a:spcPts val="4825"/>
              </a:lnSpc>
            </a:pPr>
            <a:r>
              <a:rPr lang="en-US" sz="3450">
                <a:solidFill>
                  <a:srgbClr val="000000"/>
                </a:solidFill>
                <a:latin typeface="Arimo Bold" panose="020B0704020202020204"/>
              </a:rPr>
              <a:t>BẢNG PHÂN CÔNG</a:t>
            </a:r>
          </a:p>
          <a:p>
            <a:pPr algn="ctr">
              <a:lnSpc>
                <a:spcPts val="4825"/>
              </a:lnSpc>
            </a:pPr>
            <a:r>
              <a:rPr lang="en-US" sz="3450">
                <a:solidFill>
                  <a:srgbClr val="000000"/>
                </a:solidFill>
                <a:latin typeface="Arimo Bold" panose="020B0704020202020204"/>
              </a:rPr>
              <a:t> CÔNG VIỆC</a:t>
            </a:r>
          </a:p>
        </p:txBody>
      </p:sp>
    </p:spTree>
  </p:cSld>
  <p:clrMapOvr>
    <a:masterClrMapping/>
  </p:clrMapOvr>
  <p:transition>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4"/>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blip>
            <a:stretch>
              <a:fillRect/>
            </a:stretch>
          </a:blipFill>
        </p:spPr>
      </p:sp>
      <p:sp>
        <p:nvSpPr>
          <p:cNvPr id="6" name="TextBox 6"/>
          <p:cNvSpPr txBox="1"/>
          <p:nvPr/>
        </p:nvSpPr>
        <p:spPr>
          <a:xfrm>
            <a:off x="2541976" y="428779"/>
            <a:ext cx="13223099" cy="1768450"/>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B2: Phân công phù hợp lại với tình huống</a:t>
            </a:r>
          </a:p>
          <a:p>
            <a:pPr algn="ctr">
              <a:lnSpc>
                <a:spcPts val="7000"/>
              </a:lnSpc>
            </a:pPr>
            <a:endParaRPr lang="en-US" sz="5000">
              <a:solidFill>
                <a:srgbClr val="FFFFFF"/>
              </a:solidFill>
              <a:latin typeface="Arimo Bold" panose="020B0704020202020204"/>
            </a:endParaRPr>
          </a:p>
        </p:txBody>
      </p:sp>
      <p:sp>
        <p:nvSpPr>
          <p:cNvPr id="7" name="Freeform 7"/>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6">
              <a:alphaModFix amt="57000"/>
            </a:blip>
            <a:stretch>
              <a:fillRect/>
            </a:stretch>
          </a:blipFill>
        </p:spPr>
      </p:sp>
      <p:sp>
        <p:nvSpPr>
          <p:cNvPr id="8" name="Freeform 8"/>
          <p:cNvSpPr/>
          <p:nvPr/>
        </p:nvSpPr>
        <p:spPr>
          <a:xfrm>
            <a:off x="0" y="6412793"/>
            <a:ext cx="18288000" cy="2214961"/>
          </a:xfrm>
          <a:custGeom>
            <a:avLst/>
            <a:gdLst/>
            <a:ahLst/>
            <a:cxnLst/>
            <a:rect l="l" t="t" r="r" b="b"/>
            <a:pathLst>
              <a:path w="18288000" h="2214961">
                <a:moveTo>
                  <a:pt x="0" y="0"/>
                </a:moveTo>
                <a:lnTo>
                  <a:pt x="18288000" y="0"/>
                </a:lnTo>
                <a:lnTo>
                  <a:pt x="18288000" y="2214961"/>
                </a:lnTo>
                <a:lnTo>
                  <a:pt x="0" y="2214961"/>
                </a:lnTo>
                <a:lnTo>
                  <a:pt x="0" y="0"/>
                </a:lnTo>
                <a:close/>
              </a:path>
            </a:pathLst>
          </a:custGeom>
          <a:blipFill>
            <a:blip r:embed="rId7"/>
            <a:stretch>
              <a:fillRect/>
            </a:stretch>
          </a:blipFill>
        </p:spPr>
      </p:sp>
      <p:sp>
        <p:nvSpPr>
          <p:cNvPr id="9" name="Freeform 9"/>
          <p:cNvSpPr/>
          <p:nvPr/>
        </p:nvSpPr>
        <p:spPr>
          <a:xfrm>
            <a:off x="0" y="2892002"/>
            <a:ext cx="18288000" cy="2001163"/>
          </a:xfrm>
          <a:custGeom>
            <a:avLst/>
            <a:gdLst/>
            <a:ahLst/>
            <a:cxnLst/>
            <a:rect l="l" t="t" r="r" b="b"/>
            <a:pathLst>
              <a:path w="18288000" h="2001163">
                <a:moveTo>
                  <a:pt x="0" y="0"/>
                </a:moveTo>
                <a:lnTo>
                  <a:pt x="18288000" y="0"/>
                </a:lnTo>
                <a:lnTo>
                  <a:pt x="18288000" y="2001163"/>
                </a:lnTo>
                <a:lnTo>
                  <a:pt x="0" y="2001163"/>
                </a:lnTo>
                <a:lnTo>
                  <a:pt x="0" y="0"/>
                </a:lnTo>
                <a:close/>
              </a:path>
            </a:pathLst>
          </a:custGeom>
          <a:blipFill>
            <a:blip r:embed="rId8"/>
            <a:stretch>
              <a:fillRect/>
            </a:stretch>
          </a:blipFill>
        </p:spPr>
      </p:sp>
      <p:sp>
        <p:nvSpPr>
          <p:cNvPr id="10" name="TextBox 10"/>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4"/>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5">
              <a:alphaModFix amt="60000"/>
            </a:blip>
            <a:stretch>
              <a:fillRect/>
            </a:stretch>
          </a:blipFill>
        </p:spPr>
      </p:sp>
      <p:sp>
        <p:nvSpPr>
          <p:cNvPr id="6" name="TextBox 6"/>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sp>
        <p:nvSpPr>
          <p:cNvPr id="7" name="TextBox 7"/>
          <p:cNvSpPr txBox="1"/>
          <p:nvPr/>
        </p:nvSpPr>
        <p:spPr>
          <a:xfrm>
            <a:off x="1303555" y="3000692"/>
            <a:ext cx="16737074" cy="4308872"/>
          </a:xfrm>
          <a:prstGeom prst="rect">
            <a:avLst/>
          </a:prstGeom>
        </p:spPr>
        <p:txBody>
          <a:bodyPr lIns="0" tIns="0" rIns="0" bIns="0" rtlCol="0" anchor="t">
            <a:spAutoFit/>
          </a:bodyPr>
          <a:lstStyle/>
          <a:p>
            <a:pPr>
              <a:lnSpc>
                <a:spcPts val="4760"/>
              </a:lnSpc>
            </a:pPr>
            <a:endParaRPr/>
          </a:p>
          <a:p>
            <a:pPr>
              <a:lnSpc>
                <a:spcPts val="4760"/>
              </a:lnSpc>
            </a:pPr>
            <a:r>
              <a:rPr lang="en-US" sz="3400">
                <a:solidFill>
                  <a:srgbClr val="FFFFFF"/>
                </a:solidFill>
                <a:latin typeface="Arimo Bold" panose="020B0704020202020204"/>
                <a:ea typeface="Arimo Bold" panose="020B0704020202020204"/>
              </a:rPr>
              <a:t>Kết luận: Vì lý do nhân viên xin nghỉ 9 ngày dẫn đến công việc Phân trang kéo dài thêm 3 </a:t>
            </a:r>
            <a:r>
              <a:rPr lang="en-US" sz="3400" smtClean="0">
                <a:solidFill>
                  <a:srgbClr val="FFFFFF"/>
                </a:solidFill>
                <a:latin typeface="Arimo Bold" panose="020B0704020202020204"/>
                <a:ea typeface="Arimo Bold" panose="020B0704020202020204"/>
              </a:rPr>
              <a:t>ngày </a:t>
            </a:r>
            <a:r>
              <a:rPr lang="en-US" sz="3400" smtClean="0">
                <a:solidFill>
                  <a:srgbClr val="FFFFFF"/>
                </a:solidFill>
                <a:latin typeface="Arimo Bold" panose="020B0704020202020204"/>
                <a:ea typeface="Arimo Bold" panose="020B0704020202020204"/>
                <a:sym typeface="Wingdings" panose="05000000000000000000" pitchFamily="2" charset="2"/>
              </a:rPr>
              <a:t></a:t>
            </a:r>
            <a:r>
              <a:rPr lang="en-US" sz="3400" smtClean="0">
                <a:solidFill>
                  <a:srgbClr val="FFFFFF"/>
                </a:solidFill>
                <a:latin typeface="Arimo Bold" panose="020B0704020202020204"/>
                <a:ea typeface="Arimo Bold" panose="020B0704020202020204"/>
              </a:rPr>
              <a:t> </a:t>
            </a:r>
            <a:r>
              <a:rPr lang="en-US" sz="3400">
                <a:solidFill>
                  <a:srgbClr val="FFFFFF"/>
                </a:solidFill>
                <a:latin typeface="Arimo Bold" panose="020B0704020202020204"/>
                <a:ea typeface="Arimo Bold" panose="020B0704020202020204"/>
              </a:rPr>
              <a:t>công việc Lọc sản phẩm bắt đầu trễ 3 </a:t>
            </a:r>
            <a:r>
              <a:rPr lang="en-US" sz="3400" smtClean="0">
                <a:solidFill>
                  <a:srgbClr val="FFFFFF"/>
                </a:solidFill>
                <a:latin typeface="Arimo Bold" panose="020B0704020202020204"/>
                <a:ea typeface="Arimo Bold" panose="020B0704020202020204"/>
              </a:rPr>
              <a:t>ngày </a:t>
            </a:r>
            <a:r>
              <a:rPr lang="en-US" sz="3400" smtClean="0">
                <a:solidFill>
                  <a:srgbClr val="FFFFFF"/>
                </a:solidFill>
                <a:latin typeface="Arimo Bold" panose="020B0704020202020204"/>
                <a:ea typeface="Arimo Bold" panose="020B0704020202020204"/>
                <a:sym typeface="Wingdings" panose="05000000000000000000" pitchFamily="2" charset="2"/>
              </a:rPr>
              <a:t></a:t>
            </a:r>
            <a:r>
              <a:rPr lang="en-US" sz="3400" smtClean="0">
                <a:solidFill>
                  <a:srgbClr val="FFFFFF"/>
                </a:solidFill>
                <a:latin typeface="Arimo Bold" panose="020B0704020202020204"/>
                <a:ea typeface="Arimo Bold" panose="020B0704020202020204"/>
              </a:rPr>
              <a:t> </a:t>
            </a:r>
            <a:r>
              <a:rPr lang="en-US" sz="3400">
                <a:solidFill>
                  <a:srgbClr val="FFFFFF"/>
                </a:solidFill>
                <a:latin typeface="Arimo Bold" panose="020B0704020202020204"/>
                <a:ea typeface="Arimo Bold" panose="020B0704020202020204"/>
              </a:rPr>
              <a:t>Thay đổi đường Critical </a:t>
            </a:r>
            <a:r>
              <a:rPr lang="en-US" sz="3400" smtClean="0">
                <a:solidFill>
                  <a:srgbClr val="FFFFFF"/>
                </a:solidFill>
                <a:latin typeface="Arimo Bold" panose="020B0704020202020204"/>
                <a:ea typeface="Arimo Bold" panose="020B0704020202020204"/>
              </a:rPr>
              <a:t>Path </a:t>
            </a:r>
            <a:r>
              <a:rPr lang="en-US" sz="3400" smtClean="0">
                <a:solidFill>
                  <a:srgbClr val="FFFFFF"/>
                </a:solidFill>
                <a:latin typeface="Arimo Bold" panose="020B0704020202020204"/>
                <a:ea typeface="Arimo Bold" panose="020B0704020202020204"/>
                <a:sym typeface="Wingdings" panose="05000000000000000000" pitchFamily="2" charset="2"/>
              </a:rPr>
              <a:t></a:t>
            </a:r>
            <a:r>
              <a:rPr lang="en-US" sz="3400" smtClean="0">
                <a:solidFill>
                  <a:srgbClr val="FFFFFF"/>
                </a:solidFill>
                <a:latin typeface="Arimo Bold" panose="020B0704020202020204"/>
                <a:ea typeface="Arimo Bold" panose="020B0704020202020204"/>
              </a:rPr>
              <a:t> </a:t>
            </a:r>
            <a:r>
              <a:rPr lang="en-US" sz="3400">
                <a:solidFill>
                  <a:srgbClr val="FFFFFF"/>
                </a:solidFill>
                <a:latin typeface="Arimo Bold" panose="020B0704020202020204"/>
                <a:ea typeface="Arimo Bold" panose="020B0704020202020204"/>
              </a:rPr>
              <a:t>Dự án bị kéo dài thêm 1 ngày ( tổng là 43 ngày), tổng lương tăng lên 6$ ( vì lương Công cao hơn lương Huấn 2$ 1 ngày, Công làm thay phần Huấn 3 ngày nên lương tăng 6$). Nhân viên nghỉ có phép có báo trước (và bị trừ lương) nên không có bất kỳ biện pháp kỷ luật nào được đưa ra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grpSp>
        <p:nvGrpSpPr>
          <p:cNvPr id="3" name="Group 3"/>
          <p:cNvGrpSpPr/>
          <p:nvPr/>
        </p:nvGrpSpPr>
        <p:grpSpPr>
          <a:xfrm>
            <a:off x="211427" y="3294468"/>
            <a:ext cx="4246420" cy="3310677"/>
            <a:chOff x="0" y="0"/>
            <a:chExt cx="1572748" cy="1226177"/>
          </a:xfrm>
        </p:grpSpPr>
        <p:sp>
          <p:nvSpPr>
            <p:cNvPr id="4" name="Freeform 4"/>
            <p:cNvSpPr/>
            <p:nvPr/>
          </p:nvSpPr>
          <p:spPr>
            <a:xfrm>
              <a:off x="0" y="0"/>
              <a:ext cx="1572748" cy="1226177"/>
            </a:xfrm>
            <a:custGeom>
              <a:avLst/>
              <a:gdLst/>
              <a:ahLst/>
              <a:cxnLst/>
              <a:rect l="l" t="t" r="r" b="b"/>
              <a:pathLst>
                <a:path w="1572748" h="1226177">
                  <a:moveTo>
                    <a:pt x="65634" y="0"/>
                  </a:moveTo>
                  <a:lnTo>
                    <a:pt x="1507114" y="0"/>
                  </a:lnTo>
                  <a:cubicBezTo>
                    <a:pt x="1543363" y="0"/>
                    <a:pt x="1572748" y="29385"/>
                    <a:pt x="1572748" y="65634"/>
                  </a:cubicBezTo>
                  <a:lnTo>
                    <a:pt x="1572748" y="1160543"/>
                  </a:lnTo>
                  <a:cubicBezTo>
                    <a:pt x="1572748" y="1196791"/>
                    <a:pt x="1543363" y="1226177"/>
                    <a:pt x="1507114" y="1226177"/>
                  </a:cubicBezTo>
                  <a:lnTo>
                    <a:pt x="65634" y="1226177"/>
                  </a:lnTo>
                  <a:cubicBezTo>
                    <a:pt x="29385" y="1226177"/>
                    <a:pt x="0" y="1196791"/>
                    <a:pt x="0" y="1160543"/>
                  </a:cubicBezTo>
                  <a:lnTo>
                    <a:pt x="0" y="65634"/>
                  </a:lnTo>
                  <a:cubicBezTo>
                    <a:pt x="0" y="29385"/>
                    <a:pt x="29385" y="0"/>
                    <a:pt x="65634" y="0"/>
                  </a:cubicBezTo>
                  <a:close/>
                </a:path>
              </a:pathLst>
            </a:custGeom>
            <a:solidFill>
              <a:srgbClr val="FFFFFF">
                <a:alpha val="19608"/>
              </a:srgbClr>
            </a:solidFill>
          </p:spPr>
        </p:sp>
        <p:sp>
          <p:nvSpPr>
            <p:cNvPr id="5" name="TextBox 5"/>
            <p:cNvSpPr txBox="1"/>
            <p:nvPr/>
          </p:nvSpPr>
          <p:spPr>
            <a:xfrm>
              <a:off x="0" y="-38100"/>
              <a:ext cx="1572748" cy="1264277"/>
            </a:xfrm>
            <a:prstGeom prst="rect">
              <a:avLst/>
            </a:prstGeom>
          </p:spPr>
          <p:txBody>
            <a:bodyPr lIns="50800" tIns="50800" rIns="50800" bIns="50800" rtlCol="0" anchor="ctr"/>
            <a:lstStyle/>
            <a:p>
              <a:pPr algn="ctr">
                <a:lnSpc>
                  <a:spcPts val="2060"/>
                </a:lnSpc>
              </a:pPr>
              <a:endParaRPr/>
            </a:p>
          </p:txBody>
        </p:sp>
      </p:grpSp>
      <p:sp>
        <p:nvSpPr>
          <p:cNvPr id="6" name="AutoShape 6"/>
          <p:cNvSpPr/>
          <p:nvPr/>
        </p:nvSpPr>
        <p:spPr>
          <a:xfrm flipV="1">
            <a:off x="4662758" y="1028700"/>
            <a:ext cx="0" cy="7638389"/>
          </a:xfrm>
          <a:prstGeom prst="line">
            <a:avLst/>
          </a:prstGeom>
          <a:ln w="19050" cap="rnd">
            <a:solidFill>
              <a:srgbClr val="10B5BF"/>
            </a:solidFill>
            <a:prstDash val="solid"/>
            <a:headEnd type="none" w="sm" len="sm"/>
            <a:tailEnd type="none" w="sm" len="sm"/>
          </a:ln>
        </p:spPr>
      </p:sp>
      <p:sp>
        <p:nvSpPr>
          <p:cNvPr id="7" name="Freeform 7"/>
          <p:cNvSpPr/>
          <p:nvPr/>
        </p:nvSpPr>
        <p:spPr>
          <a:xfrm>
            <a:off x="5408031" y="3675714"/>
            <a:ext cx="12465673" cy="6611286"/>
          </a:xfrm>
          <a:custGeom>
            <a:avLst/>
            <a:gdLst/>
            <a:ahLst/>
            <a:cxnLst/>
            <a:rect l="l" t="t" r="r" b="b"/>
            <a:pathLst>
              <a:path w="12465673" h="6611286">
                <a:moveTo>
                  <a:pt x="0" y="0"/>
                </a:moveTo>
                <a:lnTo>
                  <a:pt x="12465673" y="0"/>
                </a:lnTo>
                <a:lnTo>
                  <a:pt x="12465673" y="6611286"/>
                </a:lnTo>
                <a:lnTo>
                  <a:pt x="0" y="6611286"/>
                </a:lnTo>
                <a:lnTo>
                  <a:pt x="0" y="0"/>
                </a:lnTo>
                <a:close/>
              </a:path>
            </a:pathLst>
          </a:custGeom>
          <a:blipFill>
            <a:blip r:embed="rId3"/>
            <a:stretch>
              <a:fillRect/>
            </a:stretch>
          </a:blipFill>
        </p:spPr>
      </p:sp>
      <p:sp>
        <p:nvSpPr>
          <p:cNvPr id="8" name="Freeform 8"/>
          <p:cNvSpPr/>
          <p:nvPr/>
        </p:nvSpPr>
        <p:spPr>
          <a:xfrm>
            <a:off x="5201141" y="390668"/>
            <a:ext cx="12672563" cy="2903800"/>
          </a:xfrm>
          <a:custGeom>
            <a:avLst/>
            <a:gdLst/>
            <a:ahLst/>
            <a:cxnLst/>
            <a:rect l="l" t="t" r="r" b="b"/>
            <a:pathLst>
              <a:path w="12672563" h="2903800">
                <a:moveTo>
                  <a:pt x="0" y="0"/>
                </a:moveTo>
                <a:lnTo>
                  <a:pt x="12672563" y="0"/>
                </a:lnTo>
                <a:lnTo>
                  <a:pt x="12672563" y="2903800"/>
                </a:lnTo>
                <a:lnTo>
                  <a:pt x="0" y="2903800"/>
                </a:lnTo>
                <a:lnTo>
                  <a:pt x="0" y="0"/>
                </a:lnTo>
                <a:close/>
              </a:path>
            </a:pathLst>
          </a:custGeom>
          <a:blipFill>
            <a:blip r:embed="rId4"/>
            <a:stretch>
              <a:fillRect/>
            </a:stretch>
          </a:blipFill>
        </p:spPr>
      </p:sp>
      <p:sp>
        <p:nvSpPr>
          <p:cNvPr id="9" name="TextBox 9"/>
          <p:cNvSpPr txBox="1"/>
          <p:nvPr/>
        </p:nvSpPr>
        <p:spPr>
          <a:xfrm>
            <a:off x="211427" y="4119131"/>
            <a:ext cx="4451331" cy="1556576"/>
          </a:xfrm>
          <a:prstGeom prst="rect">
            <a:avLst/>
          </a:prstGeom>
        </p:spPr>
        <p:txBody>
          <a:bodyPr lIns="0" tIns="0" rIns="0" bIns="0" rtlCol="0" anchor="t">
            <a:spAutoFit/>
          </a:bodyPr>
          <a:lstStyle/>
          <a:p>
            <a:pPr algn="ctr">
              <a:lnSpc>
                <a:spcPts val="6215"/>
              </a:lnSpc>
            </a:pPr>
            <a:r>
              <a:rPr lang="en-US" sz="4440">
                <a:solidFill>
                  <a:srgbClr val="FFFFFF"/>
                </a:solidFill>
                <a:latin typeface="Arimo Bold" panose="020B0704020202020204"/>
              </a:rPr>
              <a:t>MICROSOFT PROJECT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pic>
        <p:nvPicPr>
          <p:cNvPr id="10" name="Picture 9"/>
          <p:cNvPicPr>
            <a:picLocks noChangeAspect="1"/>
          </p:cNvPicPr>
          <p:nvPr/>
        </p:nvPicPr>
        <p:blipFill>
          <a:blip r:embed="rId3"/>
          <a:stretch>
            <a:fillRect/>
          </a:stretch>
        </p:blipFill>
        <p:spPr>
          <a:xfrm>
            <a:off x="460882" y="3162300"/>
            <a:ext cx="16646347" cy="6858000"/>
          </a:xfrm>
          <a:prstGeom prst="rect">
            <a:avLst/>
          </a:prstGeom>
        </p:spPr>
      </p:pic>
      <p:pic>
        <p:nvPicPr>
          <p:cNvPr id="11" name="Picture 10"/>
          <p:cNvPicPr>
            <a:picLocks noChangeAspect="1"/>
          </p:cNvPicPr>
          <p:nvPr/>
        </p:nvPicPr>
        <p:blipFill>
          <a:blip r:embed="rId4"/>
          <a:stretch>
            <a:fillRect/>
          </a:stretch>
        </p:blipFill>
        <p:spPr>
          <a:xfrm>
            <a:off x="9565507" y="342900"/>
            <a:ext cx="8132107" cy="4495800"/>
          </a:xfrm>
          <a:prstGeom prst="rect">
            <a:avLst/>
          </a:prstGeom>
        </p:spPr>
      </p:pic>
    </p:spTree>
    <p:extLst>
      <p:ext uri="{BB962C8B-B14F-4D97-AF65-F5344CB8AC3E}">
        <p14:creationId xmlns:p14="http://schemas.microsoft.com/office/powerpoint/2010/main" val="3674667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pic>
        <p:nvPicPr>
          <p:cNvPr id="5" name="Picture 4"/>
          <p:cNvPicPr>
            <a:picLocks noChangeAspect="1"/>
          </p:cNvPicPr>
          <p:nvPr/>
        </p:nvPicPr>
        <p:blipFill>
          <a:blip r:embed="rId3"/>
          <a:stretch>
            <a:fillRect/>
          </a:stretch>
        </p:blipFill>
        <p:spPr>
          <a:xfrm>
            <a:off x="0" y="116032"/>
            <a:ext cx="18281957" cy="9944100"/>
          </a:xfrm>
          <a:prstGeom prst="rect">
            <a:avLst/>
          </a:prstGeom>
        </p:spPr>
      </p:pic>
    </p:spTree>
    <p:extLst>
      <p:ext uri="{BB962C8B-B14F-4D97-AF65-F5344CB8AC3E}">
        <p14:creationId xmlns:p14="http://schemas.microsoft.com/office/powerpoint/2010/main" val="4221595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pic>
        <p:nvPicPr>
          <p:cNvPr id="3" name="Picture 2"/>
          <p:cNvPicPr>
            <a:picLocks noChangeAspect="1"/>
          </p:cNvPicPr>
          <p:nvPr/>
        </p:nvPicPr>
        <p:blipFill>
          <a:blip r:embed="rId3"/>
          <a:stretch>
            <a:fillRect/>
          </a:stretch>
        </p:blipFill>
        <p:spPr>
          <a:xfrm>
            <a:off x="24610" y="116032"/>
            <a:ext cx="18238779" cy="9944100"/>
          </a:xfrm>
          <a:prstGeom prst="rect">
            <a:avLst/>
          </a:prstGeom>
        </p:spPr>
      </p:pic>
    </p:spTree>
    <p:extLst>
      <p:ext uri="{BB962C8B-B14F-4D97-AF65-F5344CB8AC3E}">
        <p14:creationId xmlns:p14="http://schemas.microsoft.com/office/powerpoint/2010/main" val="148169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pic>
        <p:nvPicPr>
          <p:cNvPr id="4" name="Picture 3"/>
          <p:cNvPicPr>
            <a:picLocks noChangeAspect="1"/>
          </p:cNvPicPr>
          <p:nvPr/>
        </p:nvPicPr>
        <p:blipFill>
          <a:blip r:embed="rId3"/>
          <a:stretch>
            <a:fillRect/>
          </a:stretch>
        </p:blipFill>
        <p:spPr>
          <a:xfrm>
            <a:off x="0" y="60708"/>
            <a:ext cx="18288000" cy="10165583"/>
          </a:xfrm>
          <a:prstGeom prst="rect">
            <a:avLst/>
          </a:prstGeom>
        </p:spPr>
      </p:pic>
    </p:spTree>
    <p:extLst>
      <p:ext uri="{BB962C8B-B14F-4D97-AF65-F5344CB8AC3E}">
        <p14:creationId xmlns:p14="http://schemas.microsoft.com/office/powerpoint/2010/main" val="121678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pic>
        <p:nvPicPr>
          <p:cNvPr id="3" name="Picture 2"/>
          <p:cNvPicPr>
            <a:picLocks noChangeAspect="1"/>
          </p:cNvPicPr>
          <p:nvPr/>
        </p:nvPicPr>
        <p:blipFill>
          <a:blip r:embed="rId3"/>
          <a:stretch>
            <a:fillRect/>
          </a:stretch>
        </p:blipFill>
        <p:spPr>
          <a:xfrm>
            <a:off x="3271552" y="2400300"/>
            <a:ext cx="14886512" cy="5486400"/>
          </a:xfrm>
          <a:prstGeom prst="rect">
            <a:avLst/>
          </a:prstGeom>
        </p:spPr>
      </p:pic>
      <p:pic>
        <p:nvPicPr>
          <p:cNvPr id="5" name="Picture 4"/>
          <p:cNvPicPr>
            <a:picLocks noChangeAspect="1"/>
          </p:cNvPicPr>
          <p:nvPr/>
        </p:nvPicPr>
        <p:blipFill>
          <a:blip r:embed="rId4"/>
          <a:stretch>
            <a:fillRect/>
          </a:stretch>
        </p:blipFill>
        <p:spPr>
          <a:xfrm>
            <a:off x="273726" y="315191"/>
            <a:ext cx="2895600" cy="9180008"/>
          </a:xfrm>
          <a:prstGeom prst="rect">
            <a:avLst/>
          </a:prstGeom>
        </p:spPr>
      </p:pic>
    </p:spTree>
    <p:extLst>
      <p:ext uri="{BB962C8B-B14F-4D97-AF65-F5344CB8AC3E}">
        <p14:creationId xmlns:p14="http://schemas.microsoft.com/office/powerpoint/2010/main" val="1324824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a:off x="2425312" y="1028700"/>
            <a:ext cx="12201221" cy="8467677"/>
          </a:xfrm>
          <a:custGeom>
            <a:avLst/>
            <a:gdLst/>
            <a:ahLst/>
            <a:cxnLst/>
            <a:rect l="l" t="t" r="r" b="b"/>
            <a:pathLst>
              <a:path w="12201221" h="8467677">
                <a:moveTo>
                  <a:pt x="0" y="0"/>
                </a:moveTo>
                <a:lnTo>
                  <a:pt x="12201221" y="0"/>
                </a:lnTo>
                <a:lnTo>
                  <a:pt x="12201221" y="8467677"/>
                </a:lnTo>
                <a:lnTo>
                  <a:pt x="0" y="8467677"/>
                </a:lnTo>
                <a:lnTo>
                  <a:pt x="0" y="0"/>
                </a:lnTo>
                <a:close/>
              </a:path>
            </a:pathLst>
          </a:custGeom>
          <a:blipFill>
            <a:blip r:embed="rId3"/>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024048" y="1545153"/>
            <a:ext cx="24336096" cy="13749894"/>
          </a:xfrm>
          <a:custGeom>
            <a:avLst/>
            <a:gdLst/>
            <a:ahLst/>
            <a:cxnLst/>
            <a:rect l="l" t="t" r="r" b="b"/>
            <a:pathLst>
              <a:path w="24336096" h="13749894">
                <a:moveTo>
                  <a:pt x="0" y="0"/>
                </a:moveTo>
                <a:lnTo>
                  <a:pt x="24336096" y="0"/>
                </a:lnTo>
                <a:lnTo>
                  <a:pt x="24336096" y="13749894"/>
                </a:lnTo>
                <a:lnTo>
                  <a:pt x="0" y="13749894"/>
                </a:lnTo>
                <a:lnTo>
                  <a:pt x="0" y="0"/>
                </a:lnTo>
                <a:close/>
              </a:path>
            </a:pathLst>
          </a:custGeom>
          <a:blipFill>
            <a:blip r:embed="rId2">
              <a:alphaModFix amt="23000"/>
            </a:blip>
            <a:stretch>
              <a:fillRect/>
            </a:stretch>
          </a:blipFill>
        </p:spPr>
      </p:sp>
      <p:sp>
        <p:nvSpPr>
          <p:cNvPr id="3" name="Freeform 3"/>
          <p:cNvSpPr/>
          <p:nvPr/>
        </p:nvSpPr>
        <p:spPr>
          <a:xfrm>
            <a:off x="9073211" y="348758"/>
            <a:ext cx="8034991" cy="12374216"/>
          </a:xfrm>
          <a:custGeom>
            <a:avLst/>
            <a:gdLst/>
            <a:ahLst/>
            <a:cxnLst/>
            <a:rect l="l" t="t" r="r" b="b"/>
            <a:pathLst>
              <a:path w="8034991" h="12374216">
                <a:moveTo>
                  <a:pt x="0" y="0"/>
                </a:moveTo>
                <a:lnTo>
                  <a:pt x="8034991" y="0"/>
                </a:lnTo>
                <a:lnTo>
                  <a:pt x="8034991" y="12374216"/>
                </a:lnTo>
                <a:lnTo>
                  <a:pt x="0" y="12374216"/>
                </a:lnTo>
                <a:lnTo>
                  <a:pt x="0" y="0"/>
                </a:lnTo>
                <a:close/>
              </a:path>
            </a:pathLst>
          </a:custGeom>
          <a:blipFill>
            <a:blip r:embed="rId3"/>
            <a:stretch>
              <a:fillRect/>
            </a:stretch>
          </a:blipFill>
        </p:spPr>
      </p:sp>
      <p:sp>
        <p:nvSpPr>
          <p:cNvPr id="4" name="Freeform 4"/>
          <p:cNvSpPr/>
          <p:nvPr/>
        </p:nvSpPr>
        <p:spPr>
          <a:xfrm>
            <a:off x="8762938" y="5266248"/>
            <a:ext cx="3441789" cy="1879217"/>
          </a:xfrm>
          <a:custGeom>
            <a:avLst/>
            <a:gdLst/>
            <a:ahLst/>
            <a:cxnLst/>
            <a:rect l="l" t="t" r="r" b="b"/>
            <a:pathLst>
              <a:path w="3441789" h="1879217">
                <a:moveTo>
                  <a:pt x="0" y="0"/>
                </a:moveTo>
                <a:lnTo>
                  <a:pt x="3441790" y="0"/>
                </a:lnTo>
                <a:lnTo>
                  <a:pt x="3441790" y="1879217"/>
                </a:lnTo>
                <a:lnTo>
                  <a:pt x="0" y="1879217"/>
                </a:lnTo>
                <a:lnTo>
                  <a:pt x="0" y="0"/>
                </a:lnTo>
                <a:close/>
              </a:path>
            </a:pathLst>
          </a:custGeom>
          <a:blipFill>
            <a:blip r:embed="rId4"/>
            <a:stretch>
              <a:fillRect/>
            </a:stretch>
          </a:blipFill>
        </p:spPr>
      </p:sp>
      <p:sp>
        <p:nvSpPr>
          <p:cNvPr id="5" name="Freeform 5"/>
          <p:cNvSpPr/>
          <p:nvPr/>
        </p:nvSpPr>
        <p:spPr>
          <a:xfrm rot="4168488">
            <a:off x="14203200" y="1781445"/>
            <a:ext cx="1566528" cy="2803630"/>
          </a:xfrm>
          <a:custGeom>
            <a:avLst/>
            <a:gdLst/>
            <a:ahLst/>
            <a:cxnLst/>
            <a:rect l="l" t="t" r="r" b="b"/>
            <a:pathLst>
              <a:path w="1566528" h="2803630">
                <a:moveTo>
                  <a:pt x="0" y="0"/>
                </a:moveTo>
                <a:lnTo>
                  <a:pt x="1566529" y="0"/>
                </a:lnTo>
                <a:lnTo>
                  <a:pt x="1566529" y="2803630"/>
                </a:lnTo>
                <a:lnTo>
                  <a:pt x="0" y="2803630"/>
                </a:lnTo>
                <a:lnTo>
                  <a:pt x="0" y="0"/>
                </a:lnTo>
                <a:close/>
              </a:path>
            </a:pathLst>
          </a:custGeom>
          <a:blipFill>
            <a:blip r:embed="rId5"/>
            <a:stretch>
              <a:fillRect/>
            </a:stretch>
          </a:blipFill>
        </p:spPr>
      </p:sp>
      <p:sp>
        <p:nvSpPr>
          <p:cNvPr id="6" name="TextBox 6"/>
          <p:cNvSpPr txBox="1"/>
          <p:nvPr/>
        </p:nvSpPr>
        <p:spPr>
          <a:xfrm>
            <a:off x="-351179" y="1445283"/>
            <a:ext cx="14151136" cy="6974817"/>
          </a:xfrm>
          <a:prstGeom prst="rect">
            <a:avLst/>
          </a:prstGeom>
        </p:spPr>
        <p:txBody>
          <a:bodyPr lIns="0" tIns="0" rIns="0" bIns="0" rtlCol="0" anchor="t">
            <a:spAutoFit/>
          </a:bodyPr>
          <a:lstStyle/>
          <a:p>
            <a:pPr algn="ctr">
              <a:lnSpc>
                <a:spcPts val="18650"/>
              </a:lnSpc>
            </a:pPr>
            <a:r>
              <a:rPr lang="en-US" sz="12435">
                <a:solidFill>
                  <a:srgbClr val="FFFFFF"/>
                </a:solidFill>
                <a:latin typeface="Asap Regular" panose="020F0504030202060203"/>
              </a:rPr>
              <a:t>CẢM ƠN</a:t>
            </a:r>
          </a:p>
          <a:p>
            <a:pPr algn="ctr">
              <a:lnSpc>
                <a:spcPts val="18650"/>
              </a:lnSpc>
            </a:pPr>
            <a:r>
              <a:rPr lang="en-US" sz="12435">
                <a:solidFill>
                  <a:srgbClr val="FFFFFF"/>
                </a:solidFill>
                <a:latin typeface="Asap Regular" panose="020F0504030202060203"/>
              </a:rPr>
              <a:t> THẦY VÀ CÁC BẠN ĐÃ LẮNG NGHE</a:t>
            </a:r>
          </a:p>
        </p:txBody>
      </p:sp>
      <p:sp>
        <p:nvSpPr>
          <p:cNvPr id="7" name="Freeform 7"/>
          <p:cNvSpPr/>
          <p:nvPr/>
        </p:nvSpPr>
        <p:spPr>
          <a:xfrm>
            <a:off x="16282592" y="2903670"/>
            <a:ext cx="3024487" cy="3022597"/>
          </a:xfrm>
          <a:custGeom>
            <a:avLst/>
            <a:gdLst/>
            <a:ahLst/>
            <a:cxnLst/>
            <a:rect l="l" t="t" r="r" b="b"/>
            <a:pathLst>
              <a:path w="3024487" h="3022597">
                <a:moveTo>
                  <a:pt x="0" y="0"/>
                </a:moveTo>
                <a:lnTo>
                  <a:pt x="3024487" y="0"/>
                </a:lnTo>
                <a:lnTo>
                  <a:pt x="3024487" y="3022596"/>
                </a:lnTo>
                <a:lnTo>
                  <a:pt x="0" y="3022596"/>
                </a:lnTo>
                <a:lnTo>
                  <a:pt x="0" y="0"/>
                </a:lnTo>
                <a:close/>
              </a:path>
            </a:pathLst>
          </a:custGeom>
          <a:blipFill>
            <a:blip r:embed="rId6">
              <a:alphaModFix amt="71000"/>
            </a:blip>
            <a:stretch>
              <a:fillRect/>
            </a:stretch>
          </a:blipFill>
        </p:spPr>
      </p:sp>
      <p:sp>
        <p:nvSpPr>
          <p:cNvPr id="8" name="Freeform 8"/>
          <p:cNvSpPr/>
          <p:nvPr/>
        </p:nvSpPr>
        <p:spPr>
          <a:xfrm>
            <a:off x="16085563" y="2415621"/>
            <a:ext cx="976708" cy="976098"/>
          </a:xfrm>
          <a:custGeom>
            <a:avLst/>
            <a:gdLst/>
            <a:ahLst/>
            <a:cxnLst/>
            <a:rect l="l" t="t" r="r" b="b"/>
            <a:pathLst>
              <a:path w="976708" h="976098">
                <a:moveTo>
                  <a:pt x="0" y="0"/>
                </a:moveTo>
                <a:lnTo>
                  <a:pt x="976708" y="0"/>
                </a:lnTo>
                <a:lnTo>
                  <a:pt x="976708" y="976097"/>
                </a:lnTo>
                <a:lnTo>
                  <a:pt x="0" y="976097"/>
                </a:lnTo>
                <a:lnTo>
                  <a:pt x="0" y="0"/>
                </a:lnTo>
                <a:close/>
              </a:path>
            </a:pathLst>
          </a:custGeom>
          <a:blipFill>
            <a:blip r:embed="rId6"/>
            <a:stretch>
              <a:fillRect/>
            </a:stretch>
          </a:blipFill>
        </p:spPr>
      </p:sp>
      <p:sp>
        <p:nvSpPr>
          <p:cNvPr id="9" name="Freeform 9"/>
          <p:cNvSpPr/>
          <p:nvPr/>
        </p:nvSpPr>
        <p:spPr>
          <a:xfrm>
            <a:off x="4784618" y="4733572"/>
            <a:ext cx="532676" cy="532676"/>
          </a:xfrm>
          <a:custGeom>
            <a:avLst/>
            <a:gdLst/>
            <a:ahLst/>
            <a:cxnLst/>
            <a:rect l="l" t="t" r="r" b="b"/>
            <a:pathLst>
              <a:path w="532676" h="532676">
                <a:moveTo>
                  <a:pt x="0" y="0"/>
                </a:moveTo>
                <a:lnTo>
                  <a:pt x="532675" y="0"/>
                </a:lnTo>
                <a:lnTo>
                  <a:pt x="532675" y="532676"/>
                </a:lnTo>
                <a:lnTo>
                  <a:pt x="0" y="53267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10" name="Picture 10"/>
          <p:cNvPicPr>
            <a:picLocks noChangeAspect="1"/>
          </p:cNvPicPr>
          <p:nvPr/>
        </p:nvPicPr>
        <p:blipFill>
          <a:blip r:embed="rId9"/>
          <a:srcRect/>
          <a:stretch>
            <a:fillRect/>
          </a:stretch>
        </p:blipFill>
        <p:spPr>
          <a:xfrm>
            <a:off x="15953862" y="3090560"/>
            <a:ext cx="657460" cy="657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rot="1077078">
            <a:off x="-1887525" y="-2488076"/>
            <a:ext cx="8807004" cy="8362206"/>
          </a:xfrm>
          <a:custGeom>
            <a:avLst/>
            <a:gdLst/>
            <a:ahLst/>
            <a:cxnLst/>
            <a:rect l="l" t="t" r="r" b="b"/>
            <a:pathLst>
              <a:path w="8807004" h="8362206">
                <a:moveTo>
                  <a:pt x="0" y="0"/>
                </a:moveTo>
                <a:lnTo>
                  <a:pt x="8807005" y="0"/>
                </a:lnTo>
                <a:lnTo>
                  <a:pt x="8807005" y="8362206"/>
                </a:lnTo>
                <a:lnTo>
                  <a:pt x="0" y="8362206"/>
                </a:lnTo>
                <a:lnTo>
                  <a:pt x="0" y="0"/>
                </a:lnTo>
                <a:close/>
              </a:path>
            </a:pathLst>
          </a:custGeom>
          <a:blipFill>
            <a:blip r:embed="rId3">
              <a:alphaModFix amt="6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2518427" y="4066934"/>
            <a:ext cx="8661229" cy="9300648"/>
          </a:xfrm>
          <a:custGeom>
            <a:avLst/>
            <a:gdLst/>
            <a:ahLst/>
            <a:cxnLst/>
            <a:rect l="l" t="t" r="r" b="b"/>
            <a:pathLst>
              <a:path w="8661229" h="9300648">
                <a:moveTo>
                  <a:pt x="0" y="0"/>
                </a:moveTo>
                <a:lnTo>
                  <a:pt x="8661228" y="0"/>
                </a:lnTo>
                <a:lnTo>
                  <a:pt x="8661228" y="9300648"/>
                </a:lnTo>
                <a:lnTo>
                  <a:pt x="0" y="9300648"/>
                </a:lnTo>
                <a:lnTo>
                  <a:pt x="0" y="0"/>
                </a:lnTo>
                <a:close/>
              </a:path>
            </a:pathLst>
          </a:custGeom>
          <a:blipFill>
            <a:blip r:embed="rId5"/>
            <a:stretch>
              <a:fillRect/>
            </a:stretch>
          </a:blipFill>
        </p:spPr>
      </p:sp>
      <p:grpSp>
        <p:nvGrpSpPr>
          <p:cNvPr id="5" name="Group 5"/>
          <p:cNvGrpSpPr/>
          <p:nvPr/>
        </p:nvGrpSpPr>
        <p:grpSpPr>
          <a:xfrm>
            <a:off x="1028700" y="900112"/>
            <a:ext cx="5836185" cy="8486775"/>
            <a:chOff x="0" y="0"/>
            <a:chExt cx="7781579" cy="11315700"/>
          </a:xfrm>
        </p:grpSpPr>
        <p:grpSp>
          <p:nvGrpSpPr>
            <p:cNvPr id="6" name="Group 6"/>
            <p:cNvGrpSpPr/>
            <p:nvPr/>
          </p:nvGrpSpPr>
          <p:grpSpPr>
            <a:xfrm>
              <a:off x="0" y="0"/>
              <a:ext cx="7781579" cy="11315700"/>
              <a:chOff x="0" y="0"/>
              <a:chExt cx="1537102" cy="2235200"/>
            </a:xfrm>
          </p:grpSpPr>
          <p:sp>
            <p:nvSpPr>
              <p:cNvPr id="7" name="Freeform 7"/>
              <p:cNvSpPr/>
              <p:nvPr/>
            </p:nvSpPr>
            <p:spPr>
              <a:xfrm>
                <a:off x="0" y="0"/>
                <a:ext cx="1537102" cy="2235200"/>
              </a:xfrm>
              <a:custGeom>
                <a:avLst/>
                <a:gdLst/>
                <a:ahLst/>
                <a:cxnLst/>
                <a:rect l="l" t="t" r="r" b="b"/>
                <a:pathLst>
                  <a:path w="1537102" h="2235200">
                    <a:moveTo>
                      <a:pt x="0" y="0"/>
                    </a:moveTo>
                    <a:lnTo>
                      <a:pt x="1537102" y="0"/>
                    </a:lnTo>
                    <a:lnTo>
                      <a:pt x="1537102" y="2235200"/>
                    </a:lnTo>
                    <a:lnTo>
                      <a:pt x="0" y="2235200"/>
                    </a:lnTo>
                    <a:close/>
                  </a:path>
                </a:pathLst>
              </a:custGeom>
              <a:solidFill>
                <a:srgbClr val="000000">
                  <a:alpha val="0"/>
                </a:srgbClr>
              </a:solidFill>
              <a:ln w="19050" cap="sq">
                <a:solidFill>
                  <a:srgbClr val="F4F4F4"/>
                </a:solidFill>
                <a:prstDash val="solid"/>
                <a:miter/>
              </a:ln>
            </p:spPr>
          </p:sp>
          <p:sp>
            <p:nvSpPr>
              <p:cNvPr id="8" name="TextBox 8"/>
              <p:cNvSpPr txBox="1"/>
              <p:nvPr/>
            </p:nvSpPr>
            <p:spPr>
              <a:xfrm>
                <a:off x="0" y="-38100"/>
                <a:ext cx="1537102" cy="22733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203200" y="238125"/>
              <a:ext cx="7365151" cy="10839450"/>
              <a:chOff x="0" y="0"/>
              <a:chExt cx="1454845" cy="2141126"/>
            </a:xfrm>
          </p:grpSpPr>
          <p:sp>
            <p:nvSpPr>
              <p:cNvPr id="10" name="Freeform 10"/>
              <p:cNvSpPr/>
              <p:nvPr/>
            </p:nvSpPr>
            <p:spPr>
              <a:xfrm>
                <a:off x="0" y="0"/>
                <a:ext cx="1454845" cy="2141126"/>
              </a:xfrm>
              <a:custGeom>
                <a:avLst/>
                <a:gdLst/>
                <a:ahLst/>
                <a:cxnLst/>
                <a:rect l="l" t="t" r="r" b="b"/>
                <a:pathLst>
                  <a:path w="1454845" h="2141126">
                    <a:moveTo>
                      <a:pt x="0" y="0"/>
                    </a:moveTo>
                    <a:lnTo>
                      <a:pt x="1454845" y="0"/>
                    </a:lnTo>
                    <a:lnTo>
                      <a:pt x="1454845" y="2141126"/>
                    </a:lnTo>
                    <a:lnTo>
                      <a:pt x="0" y="2141126"/>
                    </a:lnTo>
                    <a:close/>
                  </a:path>
                </a:pathLst>
              </a:custGeom>
              <a:solidFill>
                <a:srgbClr val="F4F4F4"/>
              </a:solidFill>
              <a:ln cap="sq">
                <a:noFill/>
                <a:prstDash val="solid"/>
                <a:miter/>
              </a:ln>
            </p:spPr>
          </p:sp>
          <p:sp>
            <p:nvSpPr>
              <p:cNvPr id="11" name="TextBox 11"/>
              <p:cNvSpPr txBox="1"/>
              <p:nvPr/>
            </p:nvSpPr>
            <p:spPr>
              <a:xfrm>
                <a:off x="0" y="-38100"/>
                <a:ext cx="1454845" cy="2179226"/>
              </a:xfrm>
              <a:prstGeom prst="rect">
                <a:avLst/>
              </a:prstGeom>
            </p:spPr>
            <p:txBody>
              <a:bodyPr lIns="50800" tIns="50800" rIns="50800" bIns="50800" rtlCol="0" anchor="ctr"/>
              <a:lstStyle/>
              <a:p>
                <a:pPr algn="ctr">
                  <a:lnSpc>
                    <a:spcPts val="2100"/>
                  </a:lnSpc>
                </a:pPr>
                <a:endParaRPr/>
              </a:p>
            </p:txBody>
          </p:sp>
        </p:grpSp>
      </p:grpSp>
      <p:sp>
        <p:nvSpPr>
          <p:cNvPr id="12" name="Freeform 12"/>
          <p:cNvSpPr/>
          <p:nvPr/>
        </p:nvSpPr>
        <p:spPr>
          <a:xfrm>
            <a:off x="12770435" y="-3750212"/>
            <a:ext cx="8661229" cy="9300648"/>
          </a:xfrm>
          <a:custGeom>
            <a:avLst/>
            <a:gdLst/>
            <a:ahLst/>
            <a:cxnLst/>
            <a:rect l="l" t="t" r="r" b="b"/>
            <a:pathLst>
              <a:path w="8661229" h="9300648">
                <a:moveTo>
                  <a:pt x="0" y="0"/>
                </a:moveTo>
                <a:lnTo>
                  <a:pt x="8661229" y="0"/>
                </a:lnTo>
                <a:lnTo>
                  <a:pt x="8661229" y="9300649"/>
                </a:lnTo>
                <a:lnTo>
                  <a:pt x="0" y="9300649"/>
                </a:lnTo>
                <a:lnTo>
                  <a:pt x="0" y="0"/>
                </a:lnTo>
                <a:close/>
              </a:path>
            </a:pathLst>
          </a:custGeom>
          <a:blipFill>
            <a:blip r:embed="rId5"/>
            <a:stretch>
              <a:fillRect/>
            </a:stretch>
          </a:blipFill>
        </p:spPr>
      </p:sp>
      <p:sp>
        <p:nvSpPr>
          <p:cNvPr id="13" name="Freeform 13"/>
          <p:cNvSpPr/>
          <p:nvPr/>
        </p:nvSpPr>
        <p:spPr>
          <a:xfrm>
            <a:off x="12955736" y="6440840"/>
            <a:ext cx="6849750" cy="6107006"/>
          </a:xfrm>
          <a:custGeom>
            <a:avLst/>
            <a:gdLst/>
            <a:ahLst/>
            <a:cxnLst/>
            <a:rect l="l" t="t" r="r" b="b"/>
            <a:pathLst>
              <a:path w="6849750" h="6107006">
                <a:moveTo>
                  <a:pt x="0" y="0"/>
                </a:moveTo>
                <a:lnTo>
                  <a:pt x="6849750" y="0"/>
                </a:lnTo>
                <a:lnTo>
                  <a:pt x="6849750" y="6107006"/>
                </a:lnTo>
                <a:lnTo>
                  <a:pt x="0" y="6107006"/>
                </a:lnTo>
                <a:lnTo>
                  <a:pt x="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grpSp>
        <p:nvGrpSpPr>
          <p:cNvPr id="14" name="Group 14"/>
          <p:cNvGrpSpPr/>
          <p:nvPr/>
        </p:nvGrpSpPr>
        <p:grpSpPr>
          <a:xfrm>
            <a:off x="7115075" y="900112"/>
            <a:ext cx="10144225" cy="8486775"/>
            <a:chOff x="0" y="0"/>
            <a:chExt cx="13525634" cy="11315700"/>
          </a:xfrm>
        </p:grpSpPr>
        <p:grpSp>
          <p:nvGrpSpPr>
            <p:cNvPr id="15" name="Group 15"/>
            <p:cNvGrpSpPr/>
            <p:nvPr/>
          </p:nvGrpSpPr>
          <p:grpSpPr>
            <a:xfrm>
              <a:off x="0" y="0"/>
              <a:ext cx="13525634" cy="11315700"/>
              <a:chOff x="0" y="0"/>
              <a:chExt cx="2671730" cy="2235200"/>
            </a:xfrm>
          </p:grpSpPr>
          <p:sp>
            <p:nvSpPr>
              <p:cNvPr id="16" name="Freeform 16"/>
              <p:cNvSpPr/>
              <p:nvPr/>
            </p:nvSpPr>
            <p:spPr>
              <a:xfrm>
                <a:off x="0" y="0"/>
                <a:ext cx="2671730" cy="2235200"/>
              </a:xfrm>
              <a:custGeom>
                <a:avLst/>
                <a:gdLst/>
                <a:ahLst/>
                <a:cxnLst/>
                <a:rect l="l" t="t" r="r" b="b"/>
                <a:pathLst>
                  <a:path w="2671730" h="2235200">
                    <a:moveTo>
                      <a:pt x="0" y="0"/>
                    </a:moveTo>
                    <a:lnTo>
                      <a:pt x="2671730" y="0"/>
                    </a:lnTo>
                    <a:lnTo>
                      <a:pt x="2671730" y="2235200"/>
                    </a:lnTo>
                    <a:lnTo>
                      <a:pt x="0" y="2235200"/>
                    </a:lnTo>
                    <a:close/>
                  </a:path>
                </a:pathLst>
              </a:custGeom>
              <a:solidFill>
                <a:srgbClr val="000000">
                  <a:alpha val="0"/>
                </a:srgbClr>
              </a:solidFill>
              <a:ln w="19050" cap="sq">
                <a:solidFill>
                  <a:srgbClr val="F4F4F4"/>
                </a:solidFill>
                <a:prstDash val="solid"/>
                <a:miter/>
              </a:ln>
            </p:spPr>
          </p:sp>
          <p:sp>
            <p:nvSpPr>
              <p:cNvPr id="17" name="TextBox 17"/>
              <p:cNvSpPr txBox="1"/>
              <p:nvPr/>
            </p:nvSpPr>
            <p:spPr>
              <a:xfrm>
                <a:off x="0" y="-38100"/>
                <a:ext cx="2671730" cy="2273300"/>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203200" y="238125"/>
              <a:ext cx="13111433" cy="10839450"/>
              <a:chOff x="0" y="0"/>
              <a:chExt cx="2589913" cy="2141126"/>
            </a:xfrm>
          </p:grpSpPr>
          <p:sp>
            <p:nvSpPr>
              <p:cNvPr id="19" name="Freeform 19"/>
              <p:cNvSpPr/>
              <p:nvPr/>
            </p:nvSpPr>
            <p:spPr>
              <a:xfrm>
                <a:off x="0" y="0"/>
                <a:ext cx="2589913" cy="2141126"/>
              </a:xfrm>
              <a:custGeom>
                <a:avLst/>
                <a:gdLst/>
                <a:ahLst/>
                <a:cxnLst/>
                <a:rect l="l" t="t" r="r" b="b"/>
                <a:pathLst>
                  <a:path w="2589913" h="2141126">
                    <a:moveTo>
                      <a:pt x="0" y="0"/>
                    </a:moveTo>
                    <a:lnTo>
                      <a:pt x="2589913" y="0"/>
                    </a:lnTo>
                    <a:lnTo>
                      <a:pt x="2589913" y="2141126"/>
                    </a:lnTo>
                    <a:lnTo>
                      <a:pt x="0" y="2141126"/>
                    </a:lnTo>
                    <a:close/>
                  </a:path>
                </a:pathLst>
              </a:custGeom>
              <a:solidFill>
                <a:srgbClr val="F4F4F4"/>
              </a:solidFill>
              <a:ln cap="sq">
                <a:noFill/>
                <a:prstDash val="solid"/>
                <a:miter/>
              </a:ln>
            </p:spPr>
          </p:sp>
          <p:sp>
            <p:nvSpPr>
              <p:cNvPr id="20" name="TextBox 20"/>
              <p:cNvSpPr txBox="1"/>
              <p:nvPr/>
            </p:nvSpPr>
            <p:spPr>
              <a:xfrm>
                <a:off x="0" y="-38100"/>
                <a:ext cx="2589913" cy="2179226"/>
              </a:xfrm>
              <a:prstGeom prst="rect">
                <a:avLst/>
              </a:prstGeom>
            </p:spPr>
            <p:txBody>
              <a:bodyPr lIns="50800" tIns="50800" rIns="50800" bIns="50800" rtlCol="0" anchor="ctr"/>
              <a:lstStyle/>
              <a:p>
                <a:pPr algn="ctr">
                  <a:lnSpc>
                    <a:spcPts val="2100"/>
                  </a:lnSpc>
                </a:pPr>
                <a:endParaRPr/>
              </a:p>
            </p:txBody>
          </p:sp>
        </p:grpSp>
      </p:grpSp>
      <p:sp>
        <p:nvSpPr>
          <p:cNvPr id="21" name="Freeform 21"/>
          <p:cNvSpPr/>
          <p:nvPr/>
        </p:nvSpPr>
        <p:spPr>
          <a:xfrm rot="1742544">
            <a:off x="490721" y="761834"/>
            <a:ext cx="2642933" cy="1862387"/>
          </a:xfrm>
          <a:custGeom>
            <a:avLst/>
            <a:gdLst/>
            <a:ahLst/>
            <a:cxnLst/>
            <a:rect l="l" t="t" r="r" b="b"/>
            <a:pathLst>
              <a:path w="2642933" h="1862387">
                <a:moveTo>
                  <a:pt x="0" y="0"/>
                </a:moveTo>
                <a:lnTo>
                  <a:pt x="2642933" y="0"/>
                </a:lnTo>
                <a:lnTo>
                  <a:pt x="2642933" y="1862387"/>
                </a:lnTo>
                <a:lnTo>
                  <a:pt x="0" y="1862387"/>
                </a:lnTo>
                <a:lnTo>
                  <a:pt x="0" y="0"/>
                </a:lnTo>
                <a:close/>
              </a:path>
            </a:pathLst>
          </a:custGeom>
          <a:blipFill>
            <a:blip r:embed="rId8"/>
            <a:stretch>
              <a:fillRect/>
            </a:stretch>
          </a:blipFill>
        </p:spPr>
      </p:sp>
      <p:sp>
        <p:nvSpPr>
          <p:cNvPr id="22" name="TextBox 22"/>
          <p:cNvSpPr txBox="1"/>
          <p:nvPr/>
        </p:nvSpPr>
        <p:spPr>
          <a:xfrm>
            <a:off x="1743262" y="3948429"/>
            <a:ext cx="4399540" cy="1884998"/>
          </a:xfrm>
          <a:prstGeom prst="rect">
            <a:avLst/>
          </a:prstGeom>
        </p:spPr>
        <p:txBody>
          <a:bodyPr lIns="0" tIns="0" rIns="0" bIns="0" rtlCol="0" anchor="t">
            <a:spAutoFit/>
          </a:bodyPr>
          <a:lstStyle/>
          <a:p>
            <a:pPr algn="ctr">
              <a:lnSpc>
                <a:spcPts val="7535"/>
              </a:lnSpc>
            </a:pPr>
            <a:r>
              <a:rPr lang="en-US" sz="5025">
                <a:solidFill>
                  <a:srgbClr val="000000"/>
                </a:solidFill>
                <a:latin typeface="Arimo Bold" panose="020B0704020202020204"/>
              </a:rPr>
              <a:t>NỘI DUNG BÁO CÁO</a:t>
            </a:r>
          </a:p>
        </p:txBody>
      </p:sp>
      <p:sp>
        <p:nvSpPr>
          <p:cNvPr id="23" name="TextBox 23"/>
          <p:cNvSpPr txBox="1"/>
          <p:nvPr/>
        </p:nvSpPr>
        <p:spPr>
          <a:xfrm>
            <a:off x="8680449" y="1798720"/>
            <a:ext cx="7411180" cy="737253"/>
          </a:xfrm>
          <a:prstGeom prst="rect">
            <a:avLst/>
          </a:prstGeom>
        </p:spPr>
        <p:txBody>
          <a:bodyPr lIns="0" tIns="0" rIns="0" bIns="0" rtlCol="0" anchor="t">
            <a:spAutoFit/>
          </a:bodyPr>
          <a:lstStyle/>
          <a:p>
            <a:pPr algn="ctr">
              <a:lnSpc>
                <a:spcPts val="6300"/>
              </a:lnSpc>
            </a:pPr>
            <a:r>
              <a:rPr lang="en-US" sz="4500">
                <a:latin typeface="Arimo Bold" panose="020B0704020202020204"/>
              </a:rPr>
              <a:t>XÁC ĐịNH DỰ ÁN</a:t>
            </a:r>
            <a:endParaRPr lang="en-US" sz="4500">
              <a:latin typeface="Arimo Bold" panose="020B0704020202020204"/>
              <a:hlinkClick r:id="rId9" tooltip="https://docs.google.com/document/d/1_D6nqjioppJvkeEahT944fzmdHul9GHj/edit#heading=h.1fob9te"/>
            </a:endParaRPr>
          </a:p>
        </p:txBody>
      </p:sp>
      <p:sp>
        <p:nvSpPr>
          <p:cNvPr id="24" name="TextBox 24"/>
          <p:cNvSpPr txBox="1"/>
          <p:nvPr/>
        </p:nvSpPr>
        <p:spPr>
          <a:xfrm>
            <a:off x="8487904" y="3609734"/>
            <a:ext cx="8234879" cy="800100"/>
          </a:xfrm>
          <a:prstGeom prst="rect">
            <a:avLst/>
          </a:prstGeom>
        </p:spPr>
        <p:txBody>
          <a:bodyPr lIns="0" tIns="0" rIns="0" bIns="0" rtlCol="0" anchor="t">
            <a:spAutoFit/>
          </a:bodyPr>
          <a:lstStyle/>
          <a:p>
            <a:pPr algn="ctr">
              <a:lnSpc>
                <a:spcPts val="6300"/>
              </a:lnSpc>
            </a:pPr>
            <a:r>
              <a:rPr lang="en-US" sz="4500">
                <a:solidFill>
                  <a:srgbClr val="000000"/>
                </a:solidFill>
                <a:latin typeface="Arimo Bold" panose="020B0704020202020204"/>
              </a:rPr>
              <a:t>BẢNG CÔNG VIỆC WBS</a:t>
            </a:r>
            <a:endParaRPr lang="en-US" sz="4500">
              <a:solidFill>
                <a:srgbClr val="000000"/>
              </a:solidFill>
              <a:latin typeface="Arimo Bold" panose="020B0704020202020204"/>
              <a:hlinkClick r:id="rId10" tooltip="https://docs.google.com/document/d/1_D6nqjioppJvkeEahT944fzmdHul9GHj/edit#heading=h.1t3h5sf"/>
            </a:endParaRPr>
          </a:p>
        </p:txBody>
      </p:sp>
      <p:sp>
        <p:nvSpPr>
          <p:cNvPr id="25" name="TextBox 25"/>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26" name="TextBox 26"/>
          <p:cNvSpPr txBox="1"/>
          <p:nvPr/>
        </p:nvSpPr>
        <p:spPr>
          <a:xfrm>
            <a:off x="8663311" y="5445662"/>
            <a:ext cx="8235529" cy="1590675"/>
          </a:xfrm>
          <a:prstGeom prst="rect">
            <a:avLst/>
          </a:prstGeom>
        </p:spPr>
        <p:txBody>
          <a:bodyPr lIns="0" tIns="0" rIns="0" bIns="0" rtlCol="0" anchor="t">
            <a:spAutoFit/>
          </a:bodyPr>
          <a:lstStyle/>
          <a:p>
            <a:pPr algn="ctr">
              <a:lnSpc>
                <a:spcPts val="6300"/>
              </a:lnSpc>
            </a:pPr>
            <a:r>
              <a:rPr lang="en-US" sz="4500">
                <a:solidFill>
                  <a:srgbClr val="000000"/>
                </a:solidFill>
                <a:latin typeface="Arimo Bold" panose="020B0704020202020204"/>
              </a:rPr>
              <a:t>ƯỚC LƯỢNG THỜI GIAN VÀ CHI PHÍ</a:t>
            </a:r>
            <a:endParaRPr lang="en-US" sz="4500">
              <a:solidFill>
                <a:srgbClr val="000000"/>
              </a:solidFill>
              <a:latin typeface="Arimo Bold" panose="020B0704020202020204"/>
              <a:hlinkClick r:id="rId11" tooltip="https://docs.google.com/document/d/1_D6nqjioppJvkeEahT944fzmdHul9GHj/edit#heading=h.2s8eyo1"/>
            </a:endParaRPr>
          </a:p>
        </p:txBody>
      </p:sp>
      <p:sp>
        <p:nvSpPr>
          <p:cNvPr id="27" name="TextBox 27"/>
          <p:cNvSpPr txBox="1"/>
          <p:nvPr/>
        </p:nvSpPr>
        <p:spPr>
          <a:xfrm>
            <a:off x="8680449" y="7556236"/>
            <a:ext cx="8059472" cy="800100"/>
          </a:xfrm>
          <a:prstGeom prst="rect">
            <a:avLst/>
          </a:prstGeom>
        </p:spPr>
        <p:txBody>
          <a:bodyPr lIns="0" tIns="0" rIns="0" bIns="0" rtlCol="0" anchor="t">
            <a:spAutoFit/>
          </a:bodyPr>
          <a:lstStyle/>
          <a:p>
            <a:pPr algn="ctr">
              <a:lnSpc>
                <a:spcPts val="6300"/>
              </a:lnSpc>
            </a:pPr>
            <a:r>
              <a:rPr lang="en-US" sz="4500">
                <a:solidFill>
                  <a:srgbClr val="000000"/>
                </a:solidFill>
                <a:latin typeface="Arimo Bold" panose="020B0704020202020204"/>
              </a:rPr>
              <a:t>RỦI RO VÀ QUẢN LÝ RỦI RO</a:t>
            </a:r>
            <a:endParaRPr lang="en-US" sz="4500">
              <a:solidFill>
                <a:srgbClr val="000000"/>
              </a:solidFill>
              <a:latin typeface="Arimo Bold" panose="020B0704020202020204"/>
              <a:hlinkClick r:id="rId12" tooltip="https://docs.google.com/document/d/1_D6nqjioppJvkeEahT944fzmdHul9GHj/edit#heading=h.2p2csry"/>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017" b="-78816"/>
            </a:stretch>
          </a:blipFill>
        </p:spPr>
      </p:sp>
      <p:sp>
        <p:nvSpPr>
          <p:cNvPr id="3" name="Freeform 3"/>
          <p:cNvSpPr/>
          <p:nvPr/>
        </p:nvSpPr>
        <p:spPr>
          <a:xfrm>
            <a:off x="9163050" y="5230347"/>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3">
              <a:alphaModFix amt="57000"/>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3133261" y="4218184"/>
            <a:ext cx="12021479" cy="1639603"/>
          </a:xfrm>
          <a:prstGeom prst="rect">
            <a:avLst/>
          </a:prstGeom>
        </p:spPr>
        <p:txBody>
          <a:bodyPr lIns="0" tIns="0" rIns="0" bIns="0" rtlCol="0" anchor="t">
            <a:spAutoFit/>
          </a:bodyPr>
          <a:lstStyle/>
          <a:p>
            <a:pPr algn="ctr">
              <a:lnSpc>
                <a:spcPts val="13055"/>
              </a:lnSpc>
            </a:pPr>
            <a:r>
              <a:rPr lang="en-US" sz="9325">
                <a:solidFill>
                  <a:srgbClr val="FFFFFF"/>
                </a:solidFill>
                <a:latin typeface="Arimo Bold" panose="020B0704020202020204"/>
              </a:rPr>
              <a:t>XÁC ĐỊNH DỰ ÁN</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5"/>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grpSp>
        <p:nvGrpSpPr>
          <p:cNvPr id="7" name="Group 7"/>
          <p:cNvGrpSpPr/>
          <p:nvPr/>
        </p:nvGrpSpPr>
        <p:grpSpPr>
          <a:xfrm>
            <a:off x="1286101" y="1863774"/>
            <a:ext cx="15973199" cy="8132146"/>
            <a:chOff x="0" y="0"/>
            <a:chExt cx="5916000" cy="3011906"/>
          </a:xfrm>
        </p:grpSpPr>
        <p:sp>
          <p:nvSpPr>
            <p:cNvPr id="8" name="Freeform 8"/>
            <p:cNvSpPr/>
            <p:nvPr/>
          </p:nvSpPr>
          <p:spPr>
            <a:xfrm>
              <a:off x="0" y="0"/>
              <a:ext cx="5916000" cy="3011906"/>
            </a:xfrm>
            <a:custGeom>
              <a:avLst/>
              <a:gdLst/>
              <a:ahLst/>
              <a:cxnLst/>
              <a:rect l="l" t="t" r="r" b="b"/>
              <a:pathLst>
                <a:path w="5916000" h="3011906">
                  <a:moveTo>
                    <a:pt x="17449" y="0"/>
                  </a:moveTo>
                  <a:lnTo>
                    <a:pt x="5898551" y="0"/>
                  </a:lnTo>
                  <a:cubicBezTo>
                    <a:pt x="5903179" y="0"/>
                    <a:pt x="5907617" y="1838"/>
                    <a:pt x="5910889" y="5111"/>
                  </a:cubicBezTo>
                  <a:cubicBezTo>
                    <a:pt x="5914161" y="8383"/>
                    <a:pt x="5916000" y="12821"/>
                    <a:pt x="5916000" y="17449"/>
                  </a:cubicBezTo>
                  <a:lnTo>
                    <a:pt x="5916000" y="2994457"/>
                  </a:lnTo>
                  <a:cubicBezTo>
                    <a:pt x="5916000" y="2999085"/>
                    <a:pt x="5914161" y="3003523"/>
                    <a:pt x="5910889" y="3006795"/>
                  </a:cubicBezTo>
                  <a:cubicBezTo>
                    <a:pt x="5907617" y="3010067"/>
                    <a:pt x="5903179" y="3011906"/>
                    <a:pt x="5898551" y="3011906"/>
                  </a:cubicBezTo>
                  <a:lnTo>
                    <a:pt x="17449" y="3011906"/>
                  </a:lnTo>
                  <a:cubicBezTo>
                    <a:pt x="7812" y="3011906"/>
                    <a:pt x="0" y="3004094"/>
                    <a:pt x="0" y="2994457"/>
                  </a:cubicBezTo>
                  <a:lnTo>
                    <a:pt x="0" y="17449"/>
                  </a:lnTo>
                  <a:cubicBezTo>
                    <a:pt x="0" y="7812"/>
                    <a:pt x="7812" y="0"/>
                    <a:pt x="17449" y="0"/>
                  </a:cubicBezTo>
                  <a:close/>
                </a:path>
              </a:pathLst>
            </a:custGeom>
            <a:solidFill>
              <a:srgbClr val="FFFFFF">
                <a:alpha val="19608"/>
              </a:srgbClr>
            </a:solidFill>
          </p:spPr>
        </p:sp>
        <p:sp>
          <p:nvSpPr>
            <p:cNvPr id="9" name="TextBox 9"/>
            <p:cNvSpPr txBox="1"/>
            <p:nvPr/>
          </p:nvSpPr>
          <p:spPr>
            <a:xfrm>
              <a:off x="0" y="-38100"/>
              <a:ext cx="5916000" cy="3050006"/>
            </a:xfrm>
            <a:prstGeom prst="rect">
              <a:avLst/>
            </a:prstGeom>
          </p:spPr>
          <p:txBody>
            <a:bodyPr lIns="50800" tIns="50800" rIns="50800" bIns="50800" rtlCol="0" anchor="ctr"/>
            <a:lstStyle/>
            <a:p>
              <a:pPr algn="ctr">
                <a:lnSpc>
                  <a:spcPts val="2060"/>
                </a:lnSpc>
              </a:pPr>
              <a:endParaRPr/>
            </a:p>
          </p:txBody>
        </p:sp>
      </p:grpSp>
      <p:sp>
        <p:nvSpPr>
          <p:cNvPr id="10" name="Freeform 10"/>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8">
              <a:alphaModFix amt="57000"/>
              <a:extLst>
                <a:ext uri="{96DAC541-7B7A-43D3-8B79-37D633B846F1}">
                  <asvg:svgBlip xmlns="" xmlns:asvg="http://schemas.microsoft.com/office/drawing/2016/SVG/main" r:embed="rId9"/>
                </a:ext>
              </a:extLst>
            </a:blip>
            <a:stretch>
              <a:fillRect/>
            </a:stretch>
          </a:blipFill>
        </p:spPr>
      </p:sp>
      <p:sp>
        <p:nvSpPr>
          <p:cNvPr id="11" name="TextBox 11"/>
          <p:cNvSpPr txBox="1"/>
          <p:nvPr/>
        </p:nvSpPr>
        <p:spPr>
          <a:xfrm>
            <a:off x="2086579" y="282934"/>
            <a:ext cx="13384783" cy="882625"/>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MÔ TẢ DỰ ÁN</a:t>
            </a:r>
          </a:p>
        </p:txBody>
      </p:sp>
      <p:sp>
        <p:nvSpPr>
          <p:cNvPr id="12" name="TextBox 12"/>
          <p:cNvSpPr txBox="1"/>
          <p:nvPr/>
        </p:nvSpPr>
        <p:spPr>
          <a:xfrm>
            <a:off x="1671693" y="3182233"/>
            <a:ext cx="15202015" cy="4398784"/>
          </a:xfrm>
          <a:prstGeom prst="rect">
            <a:avLst/>
          </a:prstGeom>
        </p:spPr>
        <p:txBody>
          <a:bodyPr lIns="0" tIns="0" rIns="0" bIns="0" rtlCol="0" anchor="t">
            <a:spAutoFit/>
          </a:bodyPr>
          <a:lstStyle/>
          <a:p>
            <a:pPr>
              <a:lnSpc>
                <a:spcPts val="4200"/>
              </a:lnSpc>
            </a:pPr>
            <a:r>
              <a:rPr lang="en-US" sz="3000">
                <a:solidFill>
                  <a:srgbClr val="FFFFFF"/>
                </a:solidFill>
                <a:latin typeface="Montserrat Semi-Bold Bold" panose="00000800000000000000"/>
              </a:rPr>
              <a:t>            Dự án "Xây dựng trang web bán hàng" được thành lập dựa trên nhu cầu của Trương Văn Công, một chủ kinh doanh. </a:t>
            </a:r>
          </a:p>
          <a:p>
            <a:pPr>
              <a:lnSpc>
                <a:spcPts val="4200"/>
              </a:lnSpc>
            </a:pPr>
            <a:r>
              <a:rPr lang="en-US" sz="3000">
                <a:solidFill>
                  <a:srgbClr val="FFFFFF"/>
                </a:solidFill>
                <a:latin typeface="Montserrat Semi-Bold Bold" panose="00000800000000000000"/>
              </a:rPr>
              <a:t>          Cửa hàng của Trương Văn Công chuyên bán điện thoại và các phụ kiện đi kèm. Hiện tại, lượng khách hàng của họ là 1000 người mỗi tháng. Công cần trang web để bán sản phẩm qua hình thức online. Trên trang web này, họ sẽ hiển thị các mặt hàng để quản lý và khách hàng có thể đặt hàng trực tuyến. Các chức năng cần có là quản lý sản phẩm, danh mục, tài khoản, giỏ hàng, cập nhật thông tin cá nhân</a:t>
            </a:r>
          </a:p>
          <a:p>
            <a:pPr marL="256540" lvl="1" indent="-128270" algn="ctr">
              <a:lnSpc>
                <a:spcPts val="1665"/>
              </a:lnSpc>
              <a:buFont typeface="Arial" panose="020B0604020202020204"/>
              <a:buChar char="•"/>
            </a:pPr>
            <a:r>
              <a:rPr lang="en-US" sz="1190">
                <a:solidFill>
                  <a:srgbClr val="FFFFFF"/>
                </a:solidFill>
                <a:latin typeface="Arimo" panose="020B0604020202020204"/>
              </a:rPr>
              <a:t>T</a:t>
            </a:r>
            <a:r>
              <a:rPr lang="en-US" sz="1190" u="none" strike="noStrike">
                <a:solidFill>
                  <a:srgbClr val="000000"/>
                </a:solidFill>
                <a:latin typeface="Arimo" panose="020B0604020202020204"/>
              </a:rPr>
              <a:t>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808" b="-8024"/>
            </a:stretch>
          </a:blipFill>
        </p:spPr>
      </p:sp>
      <p:sp>
        <p:nvSpPr>
          <p:cNvPr id="3" name="Freeform 3"/>
          <p:cNvSpPr/>
          <p:nvPr/>
        </p:nvSpPr>
        <p:spPr>
          <a:xfrm flipH="1">
            <a:off x="-4329593" y="5411086"/>
            <a:ext cx="8659185" cy="7252371"/>
          </a:xfrm>
          <a:custGeom>
            <a:avLst/>
            <a:gdLst/>
            <a:ahLst/>
            <a:cxnLst/>
            <a:rect l="l" t="t" r="r" b="b"/>
            <a:pathLst>
              <a:path w="8659185" h="7252371">
                <a:moveTo>
                  <a:pt x="8659186" y="0"/>
                </a:moveTo>
                <a:lnTo>
                  <a:pt x="0" y="0"/>
                </a:lnTo>
                <a:lnTo>
                  <a:pt x="0" y="7252371"/>
                </a:lnTo>
                <a:lnTo>
                  <a:pt x="8659186" y="7252371"/>
                </a:lnTo>
                <a:lnTo>
                  <a:pt x="8659186" y="0"/>
                </a:lnTo>
                <a:close/>
              </a:path>
            </a:pathLst>
          </a:custGeom>
          <a:blipFill>
            <a:blip r:embed="rId3">
              <a:alphaModFix amt="28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695398">
            <a:off x="1593982" y="-1409678"/>
            <a:ext cx="4684530" cy="4881357"/>
          </a:xfrm>
          <a:custGeom>
            <a:avLst/>
            <a:gdLst/>
            <a:ahLst/>
            <a:cxnLst/>
            <a:rect l="l" t="t" r="r" b="b"/>
            <a:pathLst>
              <a:path w="4684530" h="4881357">
                <a:moveTo>
                  <a:pt x="0" y="0"/>
                </a:moveTo>
                <a:lnTo>
                  <a:pt x="4684530" y="0"/>
                </a:lnTo>
                <a:lnTo>
                  <a:pt x="4684530" y="4881356"/>
                </a:lnTo>
                <a:lnTo>
                  <a:pt x="0" y="4881356"/>
                </a:lnTo>
                <a:lnTo>
                  <a:pt x="0" y="0"/>
                </a:lnTo>
                <a:close/>
              </a:path>
            </a:pathLst>
          </a:custGeom>
          <a:blipFill>
            <a:blip r:embed="rId5"/>
            <a:stretch>
              <a:fillRect l="-755" r="-9074"/>
            </a:stretch>
          </a:blipFill>
        </p:spPr>
      </p:sp>
      <p:sp>
        <p:nvSpPr>
          <p:cNvPr id="5" name="Freeform 5"/>
          <p:cNvSpPr/>
          <p:nvPr/>
        </p:nvSpPr>
        <p:spPr>
          <a:xfrm>
            <a:off x="16077700" y="-1370547"/>
            <a:ext cx="5689102" cy="5072211"/>
          </a:xfrm>
          <a:custGeom>
            <a:avLst/>
            <a:gdLst/>
            <a:ahLst/>
            <a:cxnLst/>
            <a:rect l="l" t="t" r="r" b="b"/>
            <a:pathLst>
              <a:path w="5689102" h="5072211">
                <a:moveTo>
                  <a:pt x="0" y="0"/>
                </a:moveTo>
                <a:lnTo>
                  <a:pt x="5689102" y="0"/>
                </a:lnTo>
                <a:lnTo>
                  <a:pt x="5689102" y="5072212"/>
                </a:lnTo>
                <a:lnTo>
                  <a:pt x="0" y="5072212"/>
                </a:lnTo>
                <a:lnTo>
                  <a:pt x="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2692031" y="3552334"/>
            <a:ext cx="4661269" cy="340250"/>
          </a:xfrm>
          <a:prstGeom prst="rect">
            <a:avLst/>
          </a:prstGeom>
        </p:spPr>
        <p:txBody>
          <a:bodyPr lIns="0" tIns="0" rIns="0" bIns="0" rtlCol="0" anchor="t">
            <a:spAutoFit/>
          </a:bodyPr>
          <a:lstStyle/>
          <a:p>
            <a:pPr>
              <a:lnSpc>
                <a:spcPts val="2770"/>
              </a:lnSpc>
            </a:pPr>
            <a:endParaRPr/>
          </a:p>
        </p:txBody>
      </p:sp>
      <p:grpSp>
        <p:nvGrpSpPr>
          <p:cNvPr id="7" name="Group 7"/>
          <p:cNvGrpSpPr/>
          <p:nvPr/>
        </p:nvGrpSpPr>
        <p:grpSpPr>
          <a:xfrm>
            <a:off x="1543502" y="2112425"/>
            <a:ext cx="15715798" cy="7611132"/>
            <a:chOff x="0" y="0"/>
            <a:chExt cx="5820666" cy="2818938"/>
          </a:xfrm>
        </p:grpSpPr>
        <p:sp>
          <p:nvSpPr>
            <p:cNvPr id="8" name="Freeform 8"/>
            <p:cNvSpPr/>
            <p:nvPr/>
          </p:nvSpPr>
          <p:spPr>
            <a:xfrm>
              <a:off x="0" y="0"/>
              <a:ext cx="5820666" cy="2818938"/>
            </a:xfrm>
            <a:custGeom>
              <a:avLst/>
              <a:gdLst/>
              <a:ahLst/>
              <a:cxnLst/>
              <a:rect l="l" t="t" r="r" b="b"/>
              <a:pathLst>
                <a:path w="5820666" h="2818938">
                  <a:moveTo>
                    <a:pt x="17734" y="0"/>
                  </a:moveTo>
                  <a:lnTo>
                    <a:pt x="5802931" y="0"/>
                  </a:lnTo>
                  <a:cubicBezTo>
                    <a:pt x="5812726" y="0"/>
                    <a:pt x="5820666" y="7940"/>
                    <a:pt x="5820666" y="17734"/>
                  </a:cubicBezTo>
                  <a:lnTo>
                    <a:pt x="5820666" y="2801203"/>
                  </a:lnTo>
                  <a:cubicBezTo>
                    <a:pt x="5820666" y="2810998"/>
                    <a:pt x="5812726" y="2818938"/>
                    <a:pt x="5802931" y="2818938"/>
                  </a:cubicBezTo>
                  <a:lnTo>
                    <a:pt x="17734" y="2818938"/>
                  </a:lnTo>
                  <a:cubicBezTo>
                    <a:pt x="7940" y="2818938"/>
                    <a:pt x="0" y="2810998"/>
                    <a:pt x="0" y="2801203"/>
                  </a:cubicBezTo>
                  <a:lnTo>
                    <a:pt x="0" y="17734"/>
                  </a:lnTo>
                  <a:cubicBezTo>
                    <a:pt x="0" y="7940"/>
                    <a:pt x="7940" y="0"/>
                    <a:pt x="17734" y="0"/>
                  </a:cubicBezTo>
                  <a:close/>
                </a:path>
              </a:pathLst>
            </a:custGeom>
            <a:solidFill>
              <a:srgbClr val="FFFFFF">
                <a:alpha val="19608"/>
              </a:srgbClr>
            </a:solidFill>
          </p:spPr>
        </p:sp>
        <p:sp>
          <p:nvSpPr>
            <p:cNvPr id="9" name="TextBox 9"/>
            <p:cNvSpPr txBox="1"/>
            <p:nvPr/>
          </p:nvSpPr>
          <p:spPr>
            <a:xfrm>
              <a:off x="0" y="-38100"/>
              <a:ext cx="5820666" cy="2857038"/>
            </a:xfrm>
            <a:prstGeom prst="rect">
              <a:avLst/>
            </a:prstGeom>
          </p:spPr>
          <p:txBody>
            <a:bodyPr lIns="50800" tIns="50800" rIns="50800" bIns="50800" rtlCol="0" anchor="ctr"/>
            <a:lstStyle/>
            <a:p>
              <a:pPr algn="ctr">
                <a:lnSpc>
                  <a:spcPts val="2060"/>
                </a:lnSpc>
              </a:pPr>
              <a:endParaRPr/>
            </a:p>
          </p:txBody>
        </p:sp>
      </p:grpSp>
      <p:sp>
        <p:nvSpPr>
          <p:cNvPr id="10" name="Freeform 10"/>
          <p:cNvSpPr/>
          <p:nvPr/>
        </p:nvSpPr>
        <p:spPr>
          <a:xfrm>
            <a:off x="5121370" y="1374916"/>
            <a:ext cx="7315200" cy="279308"/>
          </a:xfrm>
          <a:custGeom>
            <a:avLst/>
            <a:gdLst/>
            <a:ahLst/>
            <a:cxnLst/>
            <a:rect l="l" t="t" r="r" b="b"/>
            <a:pathLst>
              <a:path w="7315200" h="279308">
                <a:moveTo>
                  <a:pt x="0" y="0"/>
                </a:moveTo>
                <a:lnTo>
                  <a:pt x="7315200" y="0"/>
                </a:lnTo>
                <a:lnTo>
                  <a:pt x="7315200" y="279308"/>
                </a:lnTo>
                <a:lnTo>
                  <a:pt x="0" y="279308"/>
                </a:lnTo>
                <a:lnTo>
                  <a:pt x="0" y="0"/>
                </a:lnTo>
                <a:close/>
              </a:path>
            </a:pathLst>
          </a:custGeom>
          <a:blipFill>
            <a:blip r:embed="rId8">
              <a:alphaModFix amt="57000"/>
              <a:extLst>
                <a:ext uri="{96DAC541-7B7A-43D3-8B79-37D633B846F1}">
                  <asvg:svgBlip xmlns="" xmlns:asvg="http://schemas.microsoft.com/office/drawing/2016/SVG/main" r:embed="rId9"/>
                </a:ext>
              </a:extLst>
            </a:blip>
            <a:stretch>
              <a:fillRect/>
            </a:stretch>
          </a:blipFill>
        </p:spPr>
      </p:sp>
      <p:sp>
        <p:nvSpPr>
          <p:cNvPr id="11" name="TextBox 11"/>
          <p:cNvSpPr txBox="1"/>
          <p:nvPr/>
        </p:nvSpPr>
        <p:spPr>
          <a:xfrm>
            <a:off x="1778298" y="2889808"/>
            <a:ext cx="15246206" cy="6890229"/>
          </a:xfrm>
          <a:prstGeom prst="rect">
            <a:avLst/>
          </a:prstGeom>
        </p:spPr>
        <p:txBody>
          <a:bodyPr lIns="0" tIns="0" rIns="0" bIns="0" rtlCol="0" anchor="t">
            <a:spAutoFit/>
          </a:bodyPr>
          <a:lstStyle/>
          <a:p>
            <a:pPr marL="697865" lvl="1" indent="-348615">
              <a:lnSpc>
                <a:spcPts val="4525"/>
              </a:lnSpc>
              <a:buFont typeface="Arial" panose="020B0604020202020204"/>
              <a:buChar char="•"/>
            </a:pPr>
            <a:r>
              <a:rPr lang="en-US" sz="3230">
                <a:solidFill>
                  <a:srgbClr val="FFFFFF"/>
                </a:solidFill>
                <a:latin typeface="Montserrat Semi-Bold Bold" panose="00000800000000000000"/>
              </a:rPr>
              <a:t>Tên dự án: Xây dựng website bán đồ điện tử</a:t>
            </a:r>
          </a:p>
          <a:p>
            <a:pPr marL="697865" lvl="1" indent="-348615">
              <a:lnSpc>
                <a:spcPts val="4525"/>
              </a:lnSpc>
              <a:buFont typeface="Arial" panose="020B0604020202020204"/>
              <a:buChar char="•"/>
            </a:pPr>
            <a:r>
              <a:rPr lang="en-US" sz="3230">
                <a:solidFill>
                  <a:srgbClr val="FFFFFF"/>
                </a:solidFill>
                <a:latin typeface="Montserrat Semi-Bold Bold" panose="00000800000000000000"/>
              </a:rPr>
              <a:t>Bắt đầu: </a:t>
            </a:r>
            <a:r>
              <a:rPr lang="en-US" sz="3230" smtClean="0">
                <a:solidFill>
                  <a:srgbClr val="FFFFFF"/>
                </a:solidFill>
                <a:latin typeface="Montserrat Semi-Bold Bold" panose="00000800000000000000"/>
              </a:rPr>
              <a:t>11/12/2023     </a:t>
            </a:r>
            <a:endParaRPr lang="en-US" sz="3230">
              <a:solidFill>
                <a:srgbClr val="FFFFFF"/>
              </a:solidFill>
              <a:latin typeface="Montserrat Semi-Bold Bold" panose="00000800000000000000"/>
            </a:endParaRPr>
          </a:p>
          <a:p>
            <a:pPr marL="697865" lvl="1" indent="-348615">
              <a:lnSpc>
                <a:spcPts val="4525"/>
              </a:lnSpc>
              <a:buFont typeface="Arial" panose="020B0604020202020204"/>
              <a:buChar char="•"/>
            </a:pPr>
            <a:r>
              <a:rPr lang="en-US" sz="3230">
                <a:solidFill>
                  <a:srgbClr val="FFFFFF"/>
                </a:solidFill>
                <a:latin typeface="Montserrat Semi-Bold Bold" panose="00000800000000000000"/>
              </a:rPr>
              <a:t>Kết thúc: 5/2/2024</a:t>
            </a:r>
          </a:p>
          <a:p>
            <a:pPr marL="697865" lvl="1" indent="-348615">
              <a:lnSpc>
                <a:spcPts val="4525"/>
              </a:lnSpc>
              <a:buFont typeface="Arial" panose="020B0604020202020204"/>
              <a:buChar char="•"/>
            </a:pPr>
            <a:r>
              <a:rPr lang="en-US" sz="3230">
                <a:solidFill>
                  <a:srgbClr val="FFFFFF"/>
                </a:solidFill>
                <a:latin typeface="Montserrat Semi-Bold Bold" panose="00000800000000000000"/>
              </a:rPr>
              <a:t>Ngân sách: $</a:t>
            </a:r>
            <a:r>
              <a:rPr lang="en-US" sz="3230" smtClean="0">
                <a:solidFill>
                  <a:srgbClr val="FFFFFF"/>
                </a:solidFill>
                <a:latin typeface="Montserrat Semi-Bold Bold" panose="00000800000000000000"/>
              </a:rPr>
              <a:t>3200</a:t>
            </a:r>
            <a:endParaRPr lang="en-US" sz="3230">
              <a:solidFill>
                <a:srgbClr val="FFFFFF"/>
              </a:solidFill>
              <a:latin typeface="Montserrat Semi-Bold Bold" panose="00000800000000000000"/>
            </a:endParaRPr>
          </a:p>
          <a:p>
            <a:pPr marL="697865" lvl="1" indent="-348615">
              <a:lnSpc>
                <a:spcPts val="4525"/>
              </a:lnSpc>
              <a:buFont typeface="Arial" panose="020B0604020202020204"/>
              <a:buChar char="•"/>
            </a:pPr>
            <a:r>
              <a:rPr lang="en-US" sz="3230">
                <a:solidFill>
                  <a:srgbClr val="FFFFFF"/>
                </a:solidFill>
                <a:latin typeface="Montserrat Semi-Bold Bold" panose="00000800000000000000"/>
              </a:rPr>
              <a:t>Mục tiêu dự án: xây dựng một website bán điện thoại, cung cấp các tính năng như sau:</a:t>
            </a:r>
          </a:p>
          <a:p>
            <a:pPr>
              <a:lnSpc>
                <a:spcPts val="4525"/>
              </a:lnSpc>
            </a:pPr>
            <a:r>
              <a:rPr lang="en-US" sz="3230">
                <a:solidFill>
                  <a:srgbClr val="FFFFFF"/>
                </a:solidFill>
                <a:latin typeface="Montserrat Semi-Bold Bold" panose="00000800000000000000"/>
              </a:rPr>
              <a:t>      + Nền tảng mua sắm tiện lợi, đa dạng và dễ dàng sử dụng</a:t>
            </a:r>
          </a:p>
          <a:p>
            <a:pPr>
              <a:lnSpc>
                <a:spcPts val="4525"/>
              </a:lnSpc>
            </a:pPr>
            <a:r>
              <a:rPr lang="en-US" sz="3230">
                <a:solidFill>
                  <a:srgbClr val="FFFFFF"/>
                </a:solidFill>
                <a:latin typeface="Montserrat Semi-Bold Bold" panose="00000800000000000000"/>
              </a:rPr>
              <a:t>      + 1 trang web hoàn hảo, giúp khách hàng có thể tìm kiếm và mua sắm các sản phẩm điện tử một cách nhanh chóng và thuận tiện</a:t>
            </a:r>
          </a:p>
          <a:p>
            <a:pPr>
              <a:lnSpc>
                <a:spcPts val="4525"/>
              </a:lnSpc>
            </a:pPr>
            <a:r>
              <a:rPr lang="en-US" sz="3230">
                <a:solidFill>
                  <a:srgbClr val="FFFFFF"/>
                </a:solidFill>
                <a:latin typeface="Montserrat Semi-Bold Bold" panose="00000800000000000000"/>
              </a:rPr>
              <a:t>      + Các thông tin sản phẩm chi tiết để giúp KH đưa ra quyết định mua hàng chính xác</a:t>
            </a:r>
          </a:p>
          <a:p>
            <a:pPr>
              <a:lnSpc>
                <a:spcPts val="4525"/>
              </a:lnSpc>
            </a:pPr>
            <a:endParaRPr lang="en-US" sz="3230">
              <a:solidFill>
                <a:srgbClr val="FFFFFF"/>
              </a:solidFill>
              <a:latin typeface="Montserrat Semi-Bold Bold" panose="00000800000000000000"/>
            </a:endParaRPr>
          </a:p>
        </p:txBody>
      </p:sp>
      <p:sp>
        <p:nvSpPr>
          <p:cNvPr id="12" name="Freeform 12"/>
          <p:cNvSpPr/>
          <p:nvPr/>
        </p:nvSpPr>
        <p:spPr>
          <a:xfrm>
            <a:off x="12006465" y="1514570"/>
            <a:ext cx="4822730" cy="3340014"/>
          </a:xfrm>
          <a:custGeom>
            <a:avLst/>
            <a:gdLst/>
            <a:ahLst/>
            <a:cxnLst/>
            <a:rect l="l" t="t" r="r" b="b"/>
            <a:pathLst>
              <a:path w="4822730" h="3340014">
                <a:moveTo>
                  <a:pt x="0" y="0"/>
                </a:moveTo>
                <a:lnTo>
                  <a:pt x="4822730" y="0"/>
                </a:lnTo>
                <a:lnTo>
                  <a:pt x="4822730" y="3340014"/>
                </a:lnTo>
                <a:lnTo>
                  <a:pt x="0" y="3340014"/>
                </a:lnTo>
                <a:lnTo>
                  <a:pt x="0" y="0"/>
                </a:lnTo>
                <a:close/>
              </a:path>
            </a:pathLst>
          </a:custGeom>
          <a:blipFill>
            <a:blip r:embed="rId10">
              <a:alphaModFix amt="49000"/>
              <a:extLst>
                <a:ext uri="{96DAC541-7B7A-43D3-8B79-37D633B846F1}">
                  <asvg:svgBlip xmlns="" xmlns:asvg="http://schemas.microsoft.com/office/drawing/2016/SVG/main" r:embed="rId11"/>
                </a:ext>
              </a:extLst>
            </a:blip>
            <a:stretch>
              <a:fillRect/>
            </a:stretch>
          </a:blipFill>
        </p:spPr>
      </p:sp>
      <p:sp>
        <p:nvSpPr>
          <p:cNvPr id="13" name="TextBox 13"/>
          <p:cNvSpPr txBox="1"/>
          <p:nvPr/>
        </p:nvSpPr>
        <p:spPr>
          <a:xfrm>
            <a:off x="3444412" y="377992"/>
            <a:ext cx="13384783" cy="882625"/>
          </a:xfrm>
          <a:prstGeom prst="rect">
            <a:avLst/>
          </a:prstGeom>
        </p:spPr>
        <p:txBody>
          <a:bodyPr lIns="0" tIns="0" rIns="0" bIns="0" rtlCol="0" anchor="t">
            <a:spAutoFit/>
          </a:bodyPr>
          <a:lstStyle/>
          <a:p>
            <a:pPr algn="ctr">
              <a:lnSpc>
                <a:spcPts val="7000"/>
              </a:lnSpc>
            </a:pPr>
            <a:r>
              <a:rPr lang="en-US" sz="5000">
                <a:solidFill>
                  <a:srgbClr val="FFFFFF"/>
                </a:solidFill>
                <a:latin typeface="Arimo Bold" panose="020B0704020202020204"/>
              </a:rPr>
              <a:t>TUYÊN BỐ DỰ ÁN (PROJECT CHARTER)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017" b="-78816"/>
            </a:stretch>
          </a:blipFill>
        </p:spPr>
      </p:sp>
      <p:sp>
        <p:nvSpPr>
          <p:cNvPr id="3" name="Freeform 3"/>
          <p:cNvSpPr/>
          <p:nvPr/>
        </p:nvSpPr>
        <p:spPr>
          <a:xfrm>
            <a:off x="484322" y="0"/>
            <a:ext cx="17319356" cy="10287000"/>
          </a:xfrm>
          <a:custGeom>
            <a:avLst/>
            <a:gdLst/>
            <a:ahLst/>
            <a:cxnLst/>
            <a:rect l="l" t="t" r="r" b="b"/>
            <a:pathLst>
              <a:path w="17319356" h="10287000">
                <a:moveTo>
                  <a:pt x="0" y="0"/>
                </a:moveTo>
                <a:lnTo>
                  <a:pt x="17319356" y="0"/>
                </a:lnTo>
                <a:lnTo>
                  <a:pt x="17319356" y="10287000"/>
                </a:lnTo>
                <a:lnTo>
                  <a:pt x="0" y="10287000"/>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017" b="-78816"/>
            </a:stretch>
          </a:blipFill>
        </p:spPr>
      </p:sp>
      <p:sp>
        <p:nvSpPr>
          <p:cNvPr id="3" name="Freeform 3"/>
          <p:cNvSpPr/>
          <p:nvPr/>
        </p:nvSpPr>
        <p:spPr>
          <a:xfrm>
            <a:off x="2453211" y="0"/>
            <a:ext cx="13381578" cy="10287000"/>
          </a:xfrm>
          <a:custGeom>
            <a:avLst/>
            <a:gdLst/>
            <a:ahLst/>
            <a:cxnLst/>
            <a:rect l="l" t="t" r="r" b="b"/>
            <a:pathLst>
              <a:path w="13381578" h="10287000">
                <a:moveTo>
                  <a:pt x="0" y="0"/>
                </a:moveTo>
                <a:lnTo>
                  <a:pt x="13381578" y="0"/>
                </a:lnTo>
                <a:lnTo>
                  <a:pt x="13381578" y="10287000"/>
                </a:lnTo>
                <a:lnTo>
                  <a:pt x="0" y="10287000"/>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893</Words>
  <Application>Microsoft Office PowerPoint</Application>
  <PresentationFormat>Custom</PresentationFormat>
  <Paragraphs>71</Paragraphs>
  <Slides>39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Noto Sans Bold</vt:lpstr>
      <vt:lpstr>Clear Sans Bold</vt:lpstr>
      <vt:lpstr>Arimo</vt:lpstr>
      <vt:lpstr>Calibri</vt:lpstr>
      <vt:lpstr>Montserrat Semi-Bold Bold</vt:lpstr>
      <vt:lpstr>Cabin SemiBold Bold</vt:lpstr>
      <vt:lpstr>Wingdings</vt:lpstr>
      <vt:lpstr>Arial</vt:lpstr>
      <vt:lpstr>Poppins Medium Bold</vt:lpstr>
      <vt:lpstr>Asap Regular</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Ưu và n?</dc:title>
  <dc:creator/>
  <cp:lastModifiedBy>ADMIN</cp:lastModifiedBy>
  <cp:revision>13</cp:revision>
  <dcterms:created xsi:type="dcterms:W3CDTF">2006-08-16T00:00:00Z</dcterms:created>
  <dcterms:modified xsi:type="dcterms:W3CDTF">2023-12-06T16:46:43Z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57BF2F368B27457E9FA6C73FEB88248B_12</vt:lpwstr>
  </property>
  <property fmtid="{D5CDD505-2E9C-101B-9397-08002B2CF9AE}" pid="3" name="KSOProductBuildVer">
    <vt:lpwstr>1033-12.2.0.13306</vt:lpwstr>
  </property>
</Properties>
</file>